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Lst>
  <p:sldSz cx="9144000" cy="5143500" type="screen16x9"/>
  <p:notesSz cx="6858000" cy="9144000"/>
  <p:embeddedFontLst>
    <p:embeddedFont>
      <p:font typeface="Fira Sans" panose="020F0502020204030204" pitchFamily="34" charset="0"/>
      <p:regular r:id="rId48"/>
      <p:bold r:id="rId49"/>
      <p:italic r:id="rId50"/>
      <p:boldItalic r:id="rId51"/>
    </p:embeddedFont>
    <p:embeddedFont>
      <p:font typeface="Fira Sans Extra Condensed" panose="020B0503050000020004" pitchFamily="34" charset="0"/>
      <p:regular r:id="rId52"/>
      <p:bold r:id="rId53"/>
      <p:italic r:id="rId54"/>
      <p:boldItalic r:id="rId55"/>
    </p:embeddedFont>
    <p:embeddedFont>
      <p:font typeface="Fira Sans Extra Condensed Medium" panose="020B0604020202020204" charset="0"/>
      <p:regular r:id="rId56"/>
      <p:bold r:id="rId57"/>
      <p:italic r:id="rId58"/>
      <p:boldItalic r:id="rId59"/>
    </p:embeddedFont>
    <p:embeddedFont>
      <p:font typeface="Maven Pro" panose="020B0604020202020204" charset="0"/>
      <p:regular r:id="rId60"/>
      <p:bold r:id="rId61"/>
    </p:embeddedFont>
    <p:embeddedFont>
      <p:font typeface="Nunito" pitchFamily="2" charset="0"/>
      <p:regular r:id="rId62"/>
      <p:bold r:id="rId63"/>
      <p:italic r:id="rId64"/>
      <p:boldItalic r:id="rId65"/>
    </p:embeddedFont>
    <p:embeddedFont>
      <p:font typeface="Roboto" panose="02000000000000000000" pitchFamily="2"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933F81-3133-4EA8-8282-1E229340515D}">
  <a:tblStyle styleId="{E2933F81-3133-4EA8-8282-1E229340515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0C54858-C6CB-403E-96EB-C6E5C92E99F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02"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3.xml"/><Relationship Id="rId61"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font" Target="fonts/font4.fntdata"/><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295549a5e6_0_29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295549a5e6_0_2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From the descriptive statistics, we can see that there are many outliers in the data.</a:t>
            </a:r>
            <a:endParaRPr/>
          </a:p>
          <a:p>
            <a:pPr marL="457200" lvl="0" indent="-298450" algn="l" rtl="0">
              <a:spcBef>
                <a:spcPts val="0"/>
              </a:spcBef>
              <a:spcAft>
                <a:spcPts val="0"/>
              </a:spcAft>
              <a:buSzPts val="1100"/>
              <a:buChar char="●"/>
            </a:pPr>
            <a:r>
              <a:rPr lang="en"/>
              <a:t>In the Area column, the maximum is over 250 thousand while the mean is around 63 thousands with a standard deviation of 37 thousands.</a:t>
            </a:r>
            <a:endParaRPr/>
          </a:p>
          <a:p>
            <a:pPr marL="457200" lvl="0" indent="-298450" algn="l" rtl="0">
              <a:spcBef>
                <a:spcPts val="0"/>
              </a:spcBef>
              <a:spcAft>
                <a:spcPts val="0"/>
              </a:spcAft>
              <a:buSzPts val="1100"/>
              <a:buChar char="●"/>
            </a:pPr>
            <a:r>
              <a:rPr lang="en"/>
              <a:t>The maximum value is approximately 5 standard deviation above the mean</a:t>
            </a:r>
            <a:endParaRPr/>
          </a:p>
          <a:p>
            <a:pPr marL="457200" lvl="0" indent="-298450" algn="l" rtl="0">
              <a:spcBef>
                <a:spcPts val="0"/>
              </a:spcBef>
              <a:spcAft>
                <a:spcPts val="0"/>
              </a:spcAft>
              <a:buSzPts val="1100"/>
              <a:buChar char="●"/>
            </a:pPr>
            <a:r>
              <a:rPr lang="en"/>
              <a:t>The scale of the data varies quite a bit in the data, this is due to the difference in measurement unit.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295549a5e6_0_29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295549a5e6_0_2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295549a5e6_0_3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295549a5e6_0_3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295549a5e6_0_3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295549a5e6_0_3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295549a5e6_0_3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2295549a5e6_0_3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295549a5e6_0_30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2295549a5e6_0_3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295549a5e6_0_3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295549a5e6_0_3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From the pie chart, we can see that the subset sample we selected are unbalanced. With 36% of the data being from the class Seker, 33.2% of the data from the class Horoz, 22.8% of the samples from Barbumya and 9% of the data being from Bombay.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295549a5e6_0_3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295549a5e6_0_3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We’ve randomly selected 80% of the data to be from the training set and 20% of the data to be the testing set. Such split are a common practice among the machine learning community. In addition, we have also setup the model to perform cross-validation. In the case of our study, we just picked 10 fold, meaning that the data will divide the training dataset to 10 folds and perform training and validation on the data to better train and model them.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526f97f78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526f97f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shown in the figure, we have about 4638 samples with 9 predictors and 4 classes. We have a resampling of the cross validation of 10 fold. And for the number of neighbors k, we picked 3, 5, 7, 9, and 11. We just picked these numbers for convenience and the results relatively similar for every single one of them. As you can see, they all seem to hover at around 98% accuracy and they only start to differ at the third to fourth decimal place. And the result for the best accuracy is 98.49% of being 7 neighbors. We are not completely sure of how Kappa works. But the general idea is that it is a more informative evaluation metric aside from accuracy and it takes into consideration of an unbalanced date. Hence, it is more trustworthy to look at the Kappa value. However, in our case, the kappa value doesn’t seem to deviate much from the accuracy score as it is around 0.97</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526f97f788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526f97f78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Let’s take a look at the confusion matrix of our model. We do see that Bombay has the least number of testing data. However, we achieved a 100% accuracy in categorizing a new bean as Bombay. The most misclassificstion occurred on the Barbumya with 7 of them being predicted as Horoz and 2 of them being predicted as Seker</a:t>
            </a:r>
            <a:endParaRPr/>
          </a:p>
          <a:p>
            <a:pPr marL="457200" lvl="0" indent="-298450" algn="l" rtl="0">
              <a:lnSpc>
                <a:spcPct val="115000"/>
              </a:lnSpc>
              <a:spcBef>
                <a:spcPts val="1200"/>
              </a:spcBef>
              <a:spcAft>
                <a:spcPts val="0"/>
              </a:spcAft>
              <a:buClr>
                <a:schemeClr val="dk1"/>
              </a:buClr>
              <a:buSzPts val="1100"/>
              <a:buAutoNum type="arabicPeriod"/>
            </a:pPr>
            <a:r>
              <a:rPr lang="en"/>
              <a:t>Sensitivity: Also known as True Positive Rate or Recall, it measures the proportion of actual positive instances (samples belonging to a specific class) that are correctly identified by the model. (Vertical 387 / (387 + 5 + 4))</a:t>
            </a:r>
            <a:endParaRPr/>
          </a:p>
          <a:p>
            <a:pPr marL="457200" lvl="0" indent="-298450" algn="l" rtl="0">
              <a:lnSpc>
                <a:spcPct val="115000"/>
              </a:lnSpc>
              <a:spcBef>
                <a:spcPts val="0"/>
              </a:spcBef>
              <a:spcAft>
                <a:spcPts val="0"/>
              </a:spcAft>
              <a:buClr>
                <a:schemeClr val="dk1"/>
              </a:buClr>
              <a:buSzPts val="1100"/>
              <a:buAutoNum type="arabicPeriod"/>
            </a:pPr>
            <a:r>
              <a:rPr lang="en"/>
              <a:t>Specificity: It measures the proportion of actual negative instances (samples not belonging to a specific class) that are correctly identified by the model. </a:t>
            </a:r>
            <a:endParaRPr/>
          </a:p>
          <a:p>
            <a:pPr marL="457200" lvl="0" indent="-298450" algn="l" rtl="0">
              <a:lnSpc>
                <a:spcPct val="115000"/>
              </a:lnSpc>
              <a:spcBef>
                <a:spcPts val="0"/>
              </a:spcBef>
              <a:spcAft>
                <a:spcPts val="0"/>
              </a:spcAft>
              <a:buClr>
                <a:schemeClr val="dk1"/>
              </a:buClr>
              <a:buSzPts val="1100"/>
              <a:buAutoNum type="arabicPeriod"/>
            </a:pPr>
            <a:r>
              <a:rPr lang="en"/>
              <a:t>Positive Predictive Value: Also known as Precision, it represents the proportion of instances classified as positive that are truly positive </a:t>
            </a:r>
            <a:r>
              <a:rPr lang="en">
                <a:solidFill>
                  <a:schemeClr val="dk1"/>
                </a:solidFill>
              </a:rPr>
              <a:t>(Horizontal, 387 / (387 + 13 + 3))</a:t>
            </a:r>
            <a:endParaRPr/>
          </a:p>
          <a:p>
            <a:pPr marL="457200" lvl="0" indent="-298450" algn="l" rtl="0">
              <a:lnSpc>
                <a:spcPct val="115000"/>
              </a:lnSpc>
              <a:spcBef>
                <a:spcPts val="0"/>
              </a:spcBef>
              <a:spcAft>
                <a:spcPts val="0"/>
              </a:spcAft>
              <a:buClr>
                <a:schemeClr val="dk1"/>
              </a:buClr>
              <a:buSzPts val="1100"/>
              <a:buAutoNum type="arabicPeriod"/>
            </a:pPr>
            <a:r>
              <a:rPr lang="en"/>
              <a:t>Negative Predictive Value: It represents the proportion of instances classified as negative that are truly negative.</a:t>
            </a:r>
            <a:endParaRPr/>
          </a:p>
          <a:p>
            <a:pPr marL="457200" lvl="0" indent="-298450" algn="l" rtl="0">
              <a:lnSpc>
                <a:spcPct val="115000"/>
              </a:lnSpc>
              <a:spcBef>
                <a:spcPts val="0"/>
              </a:spcBef>
              <a:spcAft>
                <a:spcPts val="0"/>
              </a:spcAft>
              <a:buClr>
                <a:schemeClr val="dk1"/>
              </a:buClr>
              <a:buSzPts val="1100"/>
              <a:buAutoNum type="arabicPeriod"/>
            </a:pPr>
            <a:r>
              <a:rPr lang="en"/>
              <a:t>Prevalence: It is the proportion of instances in the dataset that belong to a specific class.</a:t>
            </a:r>
            <a:endParaRPr/>
          </a:p>
          <a:p>
            <a:pPr marL="457200" lvl="0" indent="-298450" algn="l" rtl="0">
              <a:lnSpc>
                <a:spcPct val="115000"/>
              </a:lnSpc>
              <a:spcBef>
                <a:spcPts val="0"/>
              </a:spcBef>
              <a:spcAft>
                <a:spcPts val="0"/>
              </a:spcAft>
              <a:buClr>
                <a:schemeClr val="dk1"/>
              </a:buClr>
              <a:buSzPts val="1100"/>
              <a:buAutoNum type="arabicPeriod"/>
            </a:pPr>
            <a:r>
              <a:rPr lang="en"/>
              <a:t>Detection Rate: It is the proportion of instances correctly classified as positive out of all the instances that truly belong to a specific class.</a:t>
            </a:r>
            <a:endParaRPr/>
          </a:p>
          <a:p>
            <a:pPr marL="457200" lvl="0" indent="-298450" algn="l" rtl="0">
              <a:lnSpc>
                <a:spcPct val="115000"/>
              </a:lnSpc>
              <a:spcBef>
                <a:spcPts val="0"/>
              </a:spcBef>
              <a:spcAft>
                <a:spcPts val="0"/>
              </a:spcAft>
              <a:buClr>
                <a:schemeClr val="dk1"/>
              </a:buClr>
              <a:buSzPts val="1100"/>
              <a:buAutoNum type="arabicPeriod"/>
            </a:pPr>
            <a:r>
              <a:rPr lang="en"/>
              <a:t>Detection Prevalence: It is the proportion of instances correctly classified as positive out of all the instances classified as positive.</a:t>
            </a:r>
            <a:endParaRPr/>
          </a:p>
          <a:p>
            <a:pPr marL="457200" lvl="0" indent="-298450" algn="l" rtl="0">
              <a:lnSpc>
                <a:spcPct val="115000"/>
              </a:lnSpc>
              <a:spcBef>
                <a:spcPts val="0"/>
              </a:spcBef>
              <a:spcAft>
                <a:spcPts val="0"/>
              </a:spcAft>
              <a:buClr>
                <a:schemeClr val="dk1"/>
              </a:buClr>
              <a:buSzPts val="1100"/>
              <a:buAutoNum type="arabicPeriod"/>
            </a:pPr>
            <a:r>
              <a:rPr lang="en"/>
              <a:t>Balanced Accuracy: It is the average of Sensitivity and Specificity and provides an overall measure of model performance that takes into account both true positive and true negative rates.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295549a5e6_0_2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295549a5e6_0_2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295549a5e6_0_3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295549a5e6_0_3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 reason we picked roundness and minor axis length to display was because of the weak correlation as mentioned previously, thus we expect the graph to look more even and balanced, which indeed, it is clear as to which clusters are where. On the left is the graph of the true label, whereas the right shows the points in which our model misclassified as.</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295549a5e6_0_30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295549a5e6_0_3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52aca45d8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52aca45d8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simple breakdown of the LDA is that given labels, we find the linear discriminants that maximize the separation of data.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526f97f788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526f97f78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526f97f788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526f97f78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526f97f788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2526f97f78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295549a5e6_0_3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295549a5e6_0_3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295549a5e6_0_3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295549a5e6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Pros: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Exploration of hidden patterns: By ignoring the labels and treating the dataset as unlabeled, clustering techniques can help reveal hidden patterns or structures within the data. It allows you to explore different perspectives and potentially discover new insights that may not have been apparent when considering the labeled information alone.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Dimensionality reduction: Clustering techniques can be used for dimensionality reduction. Even if the dataset has labeled information, clustering can help identify redundant or irrelevant features by grouping similar points together. This can potentially improve the efficiency and effectiveness of subsequent modeling steps.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Anomaly detection: Clustering can be useful for identifying anomalies or outliers within the labeled dataset. By applying clustering techniques on the labeled data, any data points that do not conform to the majority cluster can be identified as potential anomalies. This can help in detecting unusual patterns or identifying data points that may have been mislabeled.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Cons: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Loss of labeled information: By disregarding the labeled information and treating the dataset as unlabeled, you are effectively discarding the knowledge provided by the labels. This can be disadvantageous if the labeled information is valuable and critical for understanding or solving the problem at hand.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Unreliable cluster assignments: Clustering algorithms assign data points to clusters based on the similarity of their features. However, these cluster assignments may not necessarily align with the true class labels. The clusters obtained from an unlabeled dataset may not correspond to the intended classes or capture the same underlying concepts.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Evaluation and validation challenges: Evaluating the quality and validity of the resulting clusters can be challenging when there are no ground truth labels available. Without the labeled information, it becomes difficult to objectively assess the clustering results or compare them to any established benchmarks.</a:t>
            </a: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2295549a5e6_0_3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2295549a5e6_0_3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295549a5e6_0_3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295549a5e6_0_3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295549a5e6_0_28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295549a5e6_0_2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252aca45d8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252aca45d8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52aca45d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52aca45d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2295549a5e6_0_3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2295549a5e6_0_3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pca$sdev^2 / sum(pca$sdev^2</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295549a5e6_0_3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295549a5e6_0_3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2527ede592a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2527ede592a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2527ede592a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2527ede592a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252aca45d85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252aca45d85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252aca45d85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252aca45d85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252aca45d85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252aca45d85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252aca45d8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252aca45d8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295549a5e6_0_29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295549a5e6_0_2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52aca45d8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252aca45d8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252aca45d85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252aca45d85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252aca45d85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252aca45d8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252aca45d85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252aca45d8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52aca45d85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252aca45d85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295549a5e6_0_29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295549a5e6_0_2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295549a5e6_0_29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295549a5e6_0_2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295549a5e6_0_29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295549a5e6_0_2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Roundness is the only feature we kept that is the result of the transformation</a:t>
            </a:r>
            <a:endParaRPr/>
          </a:p>
          <a:p>
            <a:pPr marL="0" lvl="0" indent="0" algn="l" rtl="0">
              <a:spcBef>
                <a:spcPts val="0"/>
              </a:spcBef>
              <a:spcAft>
                <a:spcPts val="0"/>
              </a:spcAft>
              <a:buNone/>
            </a:pPr>
            <a:r>
              <a:rPr lang="en"/>
              <a:t>It seems to represent a different aspect of the beans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295549a5e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295549a5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chose these four classes of beans because they seem to exhibit different features. </a:t>
            </a:r>
            <a:endParaRPr/>
          </a:p>
          <a:p>
            <a:pPr marL="457200" lvl="0" indent="-298450" algn="l" rtl="0">
              <a:spcBef>
                <a:spcPts val="0"/>
              </a:spcBef>
              <a:spcAft>
                <a:spcPts val="0"/>
              </a:spcAft>
              <a:buSzPts val="1100"/>
              <a:buChar char="●"/>
            </a:pPr>
            <a:r>
              <a:rPr lang="en"/>
              <a:t>For example, the top left bean is brown-ish with some red stripes on it, and the Seker on the bottom middle is the most rounded bean.</a:t>
            </a:r>
            <a:endParaRPr/>
          </a:p>
          <a:p>
            <a:pPr marL="457200" lvl="0" indent="-298450" algn="l" rtl="0">
              <a:spcBef>
                <a:spcPts val="0"/>
              </a:spcBef>
              <a:spcAft>
                <a:spcPts val="0"/>
              </a:spcAft>
              <a:buSzPts val="1100"/>
              <a:buChar char="●"/>
            </a:pPr>
            <a:r>
              <a:rPr lang="en"/>
              <a:t>We expect the classification and clustering method to be very efficient on this subdataset where the difference can be identified with human eyes.</a:t>
            </a:r>
            <a:endParaRPr/>
          </a:p>
          <a:p>
            <a:pPr marL="457200" lvl="0" indent="-298450" algn="l" rtl="0">
              <a:spcBef>
                <a:spcPts val="0"/>
              </a:spcBef>
              <a:spcAft>
                <a:spcPts val="0"/>
              </a:spcAft>
              <a:buSzPts val="1100"/>
              <a:buChar char="●"/>
            </a:pPr>
            <a:r>
              <a:rPr lang="en"/>
              <a:t>Color of the bean is not part of the feature, it’s categorical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295549a5e6_0_29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295549a5e6_0_2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Unbalanced data - but not too extreme</a:t>
            </a:r>
            <a:endParaRPr/>
          </a:p>
          <a:p>
            <a:pPr marL="457200" lvl="0" indent="-298450" algn="l" rtl="0">
              <a:spcBef>
                <a:spcPts val="0"/>
              </a:spcBef>
              <a:spcAft>
                <a:spcPts val="0"/>
              </a:spcAft>
              <a:buSzPts val="1100"/>
              <a:buChar char="●"/>
            </a:pPr>
            <a:r>
              <a:rPr lang="en">
                <a:solidFill>
                  <a:schemeClr val="dk1"/>
                </a:solidFill>
              </a:rPr>
              <a:t>Mimics the structure of Iris data we used in class</a:t>
            </a:r>
            <a:endParaRPr>
              <a:solidFill>
                <a:schemeClr val="dk1"/>
              </a:solidFill>
            </a:endParaRPr>
          </a:p>
          <a:p>
            <a:pPr marL="457200" lvl="0" indent="-298450" algn="l" rtl="0">
              <a:spcBef>
                <a:spcPts val="0"/>
              </a:spcBef>
              <a:spcAft>
                <a:spcPts val="0"/>
              </a:spcAft>
              <a:buSzPts val="1100"/>
              <a:buChar char="●"/>
            </a:pPr>
            <a:r>
              <a:rPr lang="en">
                <a:solidFill>
                  <a:schemeClr val="dk1"/>
                </a:solidFill>
              </a:rPr>
              <a:t>All the features are continuous variables with no missing data in this dataset. </a:t>
            </a:r>
            <a:endParaRPr>
              <a:solidFill>
                <a:schemeClr val="dk1"/>
              </a:solidFill>
            </a:endParaRPr>
          </a:p>
          <a:p>
            <a:pPr marL="457200" lvl="0" indent="-298450" algn="l" rtl="0">
              <a:spcBef>
                <a:spcPts val="0"/>
              </a:spcBef>
              <a:spcAft>
                <a:spcPts val="0"/>
              </a:spcAft>
              <a:buSzPts val="1100"/>
              <a:buChar char="●"/>
            </a:pPr>
            <a:r>
              <a:rPr lang="en">
                <a:solidFill>
                  <a:schemeClr val="dk1"/>
                </a:solidFill>
              </a:rPr>
              <a:t>The processed data consists of 4 classes of bean and 10 features.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rtl="0">
              <a:spcBef>
                <a:spcPts val="0"/>
              </a:spcBef>
              <a:spcAft>
                <a:spcPts val="0"/>
              </a:spcAft>
              <a:buClr>
                <a:schemeClr val="lt1"/>
              </a:buClr>
              <a:buSzPts val="1300"/>
              <a:buChar char="●"/>
              <a:defRPr>
                <a:solidFill>
                  <a:schemeClr val="lt1"/>
                </a:solidFill>
              </a:defRPr>
            </a:lvl1pPr>
            <a:lvl2pPr marL="914400" lvl="1" indent="-298450" algn="ctr" rtl="0">
              <a:spcBef>
                <a:spcPts val="0"/>
              </a:spcBef>
              <a:spcAft>
                <a:spcPts val="0"/>
              </a:spcAft>
              <a:buClr>
                <a:schemeClr val="lt1"/>
              </a:buClr>
              <a:buSzPts val="1100"/>
              <a:buChar char="○"/>
              <a:defRPr>
                <a:solidFill>
                  <a:schemeClr val="lt1"/>
                </a:solidFill>
              </a:defRPr>
            </a:lvl2pPr>
            <a:lvl3pPr marL="1371600" lvl="2" indent="-298450" algn="ctr" rtl="0">
              <a:spcBef>
                <a:spcPts val="0"/>
              </a:spcBef>
              <a:spcAft>
                <a:spcPts val="0"/>
              </a:spcAft>
              <a:buClr>
                <a:schemeClr val="lt1"/>
              </a:buClr>
              <a:buSzPts val="1100"/>
              <a:buChar char="■"/>
              <a:defRPr>
                <a:solidFill>
                  <a:schemeClr val="lt1"/>
                </a:solidFill>
              </a:defRPr>
            </a:lvl3pPr>
            <a:lvl4pPr marL="1828800" lvl="3" indent="-298450" algn="ctr" rtl="0">
              <a:spcBef>
                <a:spcPts val="0"/>
              </a:spcBef>
              <a:spcAft>
                <a:spcPts val="0"/>
              </a:spcAft>
              <a:buClr>
                <a:schemeClr val="lt1"/>
              </a:buClr>
              <a:buSzPts val="1100"/>
              <a:buChar char="●"/>
              <a:defRPr>
                <a:solidFill>
                  <a:schemeClr val="lt1"/>
                </a:solidFill>
              </a:defRPr>
            </a:lvl4pPr>
            <a:lvl5pPr marL="2286000" lvl="4" indent="-298450" algn="ctr" rtl="0">
              <a:spcBef>
                <a:spcPts val="0"/>
              </a:spcBef>
              <a:spcAft>
                <a:spcPts val="0"/>
              </a:spcAft>
              <a:buClr>
                <a:schemeClr val="lt1"/>
              </a:buClr>
              <a:buSzPts val="1100"/>
              <a:buChar char="○"/>
              <a:defRPr>
                <a:solidFill>
                  <a:schemeClr val="lt1"/>
                </a:solidFill>
              </a:defRPr>
            </a:lvl5pPr>
            <a:lvl6pPr marL="2743200" lvl="5" indent="-298450" algn="ctr" rtl="0">
              <a:spcBef>
                <a:spcPts val="0"/>
              </a:spcBef>
              <a:spcAft>
                <a:spcPts val="0"/>
              </a:spcAft>
              <a:buClr>
                <a:schemeClr val="lt1"/>
              </a:buClr>
              <a:buSzPts val="1100"/>
              <a:buChar char="■"/>
              <a:defRPr>
                <a:solidFill>
                  <a:schemeClr val="lt1"/>
                </a:solidFill>
              </a:defRPr>
            </a:lvl6pPr>
            <a:lvl7pPr marL="3200400" lvl="6" indent="-298450" algn="ctr" rtl="0">
              <a:spcBef>
                <a:spcPts val="0"/>
              </a:spcBef>
              <a:spcAft>
                <a:spcPts val="0"/>
              </a:spcAft>
              <a:buClr>
                <a:schemeClr val="lt1"/>
              </a:buClr>
              <a:buSzPts val="1100"/>
              <a:buChar char="●"/>
              <a:defRPr>
                <a:solidFill>
                  <a:schemeClr val="lt1"/>
                </a:solidFill>
              </a:defRPr>
            </a:lvl7pPr>
            <a:lvl8pPr marL="3657600" lvl="7" indent="-298450" algn="ctr" rtl="0">
              <a:spcBef>
                <a:spcPts val="0"/>
              </a:spcBef>
              <a:spcAft>
                <a:spcPts val="0"/>
              </a:spcAft>
              <a:buClr>
                <a:schemeClr val="lt1"/>
              </a:buClr>
              <a:buSzPts val="1100"/>
              <a:buChar char="○"/>
              <a:defRPr>
                <a:solidFill>
                  <a:schemeClr val="lt1"/>
                </a:solidFill>
              </a:defRPr>
            </a:lvl8pPr>
            <a:lvl9pPr marL="4114800" lvl="8" indent="-298450" algn="ctr" rtl="0">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7"/>
        <p:cNvGrpSpPr/>
        <p:nvPr/>
      </p:nvGrpSpPr>
      <p:grpSpPr>
        <a:xfrm>
          <a:off x="0" y="0"/>
          <a:ext cx="0" cy="0"/>
          <a:chOff x="0" y="0"/>
          <a:chExt cx="0" cy="0"/>
        </a:xfrm>
      </p:grpSpPr>
      <p:sp>
        <p:nvSpPr>
          <p:cNvPr id="278" name="Google Shape;278;p14"/>
          <p:cNvSpPr txBox="1">
            <a:spLocks noGrp="1"/>
          </p:cNvSpPr>
          <p:nvPr>
            <p:ph type="ctrTitle"/>
          </p:nvPr>
        </p:nvSpPr>
        <p:spPr>
          <a:xfrm>
            <a:off x="457200" y="414000"/>
            <a:ext cx="8229600" cy="143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b="1">
                <a:latin typeface="Fira Sans Extra Condensed"/>
                <a:ea typeface="Fira Sans Extra Condensed"/>
                <a:cs typeface="Fira Sans Extra Condensed"/>
                <a:sym typeface="Fira Sans Extra Condense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9" name="Google Shape;279;p14"/>
          <p:cNvSpPr txBox="1">
            <a:spLocks noGrp="1"/>
          </p:cNvSpPr>
          <p:nvPr>
            <p:ph type="subTitle" idx="1"/>
          </p:nvPr>
        </p:nvSpPr>
        <p:spPr>
          <a:xfrm>
            <a:off x="457200" y="1702950"/>
            <a:ext cx="8229600" cy="79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dk1"/>
                </a:solidFill>
                <a:latin typeface="Roboto"/>
                <a:ea typeface="Roboto"/>
                <a:cs typeface="Roboto"/>
                <a:sym typeface="Roboto"/>
              </a:defRPr>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0" name="Google Shape;28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1"/>
        <p:cNvGrpSpPr/>
        <p:nvPr/>
      </p:nvGrpSpPr>
      <p:grpSpPr>
        <a:xfrm>
          <a:off x="0" y="0"/>
          <a:ext cx="0" cy="0"/>
          <a:chOff x="0" y="0"/>
          <a:chExt cx="0" cy="0"/>
        </a:xfrm>
      </p:grpSpPr>
      <p:sp>
        <p:nvSpPr>
          <p:cNvPr id="282" name="Google Shape;282;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3" name="Google Shape;28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4"/>
        <p:cNvGrpSpPr/>
        <p:nvPr/>
      </p:nvGrpSpPr>
      <p:grpSpPr>
        <a:xfrm>
          <a:off x="0" y="0"/>
          <a:ext cx="0" cy="0"/>
          <a:chOff x="0" y="0"/>
          <a:chExt cx="0" cy="0"/>
        </a:xfrm>
      </p:grpSpPr>
      <p:sp>
        <p:nvSpPr>
          <p:cNvPr id="285" name="Google Shape;285;p16"/>
          <p:cNvSpPr txBox="1">
            <a:spLocks noGrp="1"/>
          </p:cNvSpPr>
          <p:nvPr>
            <p:ph type="title"/>
          </p:nvPr>
        </p:nvSpPr>
        <p:spPr>
          <a:xfrm>
            <a:off x="457200" y="414000"/>
            <a:ext cx="8229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6" name="Google Shape;286;p16"/>
          <p:cNvSpPr txBox="1">
            <a:spLocks noGrp="1"/>
          </p:cNvSpPr>
          <p:nvPr>
            <p:ph type="body" idx="1"/>
          </p:nvPr>
        </p:nvSpPr>
        <p:spPr>
          <a:xfrm>
            <a:off x="457200" y="1121450"/>
            <a:ext cx="8229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87" name="Google Shape;28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8"/>
        <p:cNvGrpSpPr/>
        <p:nvPr/>
      </p:nvGrpSpPr>
      <p:grpSpPr>
        <a:xfrm>
          <a:off x="0" y="0"/>
          <a:ext cx="0" cy="0"/>
          <a:chOff x="0" y="0"/>
          <a:chExt cx="0" cy="0"/>
        </a:xfrm>
      </p:grpSpPr>
      <p:sp>
        <p:nvSpPr>
          <p:cNvPr id="289" name="Google Shape;289;p17"/>
          <p:cNvSpPr txBox="1">
            <a:spLocks noGrp="1"/>
          </p:cNvSpPr>
          <p:nvPr>
            <p:ph type="title"/>
          </p:nvPr>
        </p:nvSpPr>
        <p:spPr>
          <a:xfrm>
            <a:off x="457200" y="414000"/>
            <a:ext cx="8229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0" name="Google Shape;29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1" name="Google Shape;29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2" name="Google Shape;29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3"/>
        <p:cNvGrpSpPr/>
        <p:nvPr/>
      </p:nvGrpSpPr>
      <p:grpSpPr>
        <a:xfrm>
          <a:off x="0" y="0"/>
          <a:ext cx="0" cy="0"/>
          <a:chOff x="0" y="0"/>
          <a:chExt cx="0" cy="0"/>
        </a:xfrm>
      </p:grpSpPr>
      <p:sp>
        <p:nvSpPr>
          <p:cNvPr id="294" name="Google Shape;294;p18"/>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5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5" name="Google Shape;29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6"/>
        <p:cNvGrpSpPr/>
        <p:nvPr/>
      </p:nvGrpSpPr>
      <p:grpSpPr>
        <a:xfrm>
          <a:off x="0" y="0"/>
          <a:ext cx="0" cy="0"/>
          <a:chOff x="0" y="0"/>
          <a:chExt cx="0" cy="0"/>
        </a:xfrm>
      </p:grpSpPr>
      <p:sp>
        <p:nvSpPr>
          <p:cNvPr id="297" name="Google Shape;29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98" name="Google Shape;29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9" name="Google Shape;29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0"/>
        <p:cNvGrpSpPr/>
        <p:nvPr/>
      </p:nvGrpSpPr>
      <p:grpSpPr>
        <a:xfrm>
          <a:off x="0" y="0"/>
          <a:ext cx="0" cy="0"/>
          <a:chOff x="0" y="0"/>
          <a:chExt cx="0" cy="0"/>
        </a:xfrm>
      </p:grpSpPr>
      <p:sp>
        <p:nvSpPr>
          <p:cNvPr id="301" name="Google Shape;301;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02" name="Google Shape;30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3"/>
        <p:cNvGrpSpPr/>
        <p:nvPr/>
      </p:nvGrpSpPr>
      <p:grpSpPr>
        <a:xfrm>
          <a:off x="0" y="0"/>
          <a:ext cx="0" cy="0"/>
          <a:chOff x="0" y="0"/>
          <a:chExt cx="0" cy="0"/>
        </a:xfrm>
      </p:grpSpPr>
      <p:sp>
        <p:nvSpPr>
          <p:cNvPr id="304" name="Google Shape;304;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06" name="Google Shape;306;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7" name="Google Shape;307;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08" name="Google Shape;30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9"/>
        <p:cNvGrpSpPr/>
        <p:nvPr/>
      </p:nvGrpSpPr>
      <p:grpSpPr>
        <a:xfrm>
          <a:off x="0" y="0"/>
          <a:ext cx="0" cy="0"/>
          <a:chOff x="0" y="0"/>
          <a:chExt cx="0" cy="0"/>
        </a:xfrm>
      </p:grpSpPr>
      <p:sp>
        <p:nvSpPr>
          <p:cNvPr id="310" name="Google Shape;310;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311" name="Google Shape;311;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12"/>
        <p:cNvGrpSpPr/>
        <p:nvPr/>
      </p:nvGrpSpPr>
      <p:grpSpPr>
        <a:xfrm>
          <a:off x="0" y="0"/>
          <a:ext cx="0" cy="0"/>
          <a:chOff x="0" y="0"/>
          <a:chExt cx="0" cy="0"/>
        </a:xfrm>
      </p:grpSpPr>
      <p:sp>
        <p:nvSpPr>
          <p:cNvPr id="313" name="Google Shape;313;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14" name="Google Shape;314;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315" name="Google Shape;315;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6"/>
        <p:cNvGrpSpPr/>
        <p:nvPr/>
      </p:nvGrpSpPr>
      <p:grpSpPr>
        <a:xfrm>
          <a:off x="0" y="0"/>
          <a:ext cx="0" cy="0"/>
          <a:chOff x="0" y="0"/>
          <a:chExt cx="0" cy="0"/>
        </a:xfrm>
      </p:grpSpPr>
      <p:sp>
        <p:nvSpPr>
          <p:cNvPr id="317" name="Google Shape;317;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rtl="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rtl="0">
              <a:buNone/>
              <a:defRPr sz="900">
                <a:solidFill>
                  <a:schemeClr val="dk2"/>
                </a:solidFill>
                <a:latin typeface="Nunito"/>
                <a:ea typeface="Nunito"/>
                <a:cs typeface="Nunito"/>
                <a:sym typeface="Nunito"/>
              </a:defRPr>
            </a:lvl1pPr>
            <a:lvl2pPr lvl="1" algn="r" rtl="0">
              <a:buNone/>
              <a:defRPr sz="900">
                <a:solidFill>
                  <a:schemeClr val="dk2"/>
                </a:solidFill>
                <a:latin typeface="Nunito"/>
                <a:ea typeface="Nunito"/>
                <a:cs typeface="Nunito"/>
                <a:sym typeface="Nunito"/>
              </a:defRPr>
            </a:lvl2pPr>
            <a:lvl3pPr lvl="2" algn="r" rtl="0">
              <a:buNone/>
              <a:defRPr sz="900">
                <a:solidFill>
                  <a:schemeClr val="dk2"/>
                </a:solidFill>
                <a:latin typeface="Nunito"/>
                <a:ea typeface="Nunito"/>
                <a:cs typeface="Nunito"/>
                <a:sym typeface="Nunito"/>
              </a:defRPr>
            </a:lvl3pPr>
            <a:lvl4pPr lvl="3" algn="r" rtl="0">
              <a:buNone/>
              <a:defRPr sz="900">
                <a:solidFill>
                  <a:schemeClr val="dk2"/>
                </a:solidFill>
                <a:latin typeface="Nunito"/>
                <a:ea typeface="Nunito"/>
                <a:cs typeface="Nunito"/>
                <a:sym typeface="Nunito"/>
              </a:defRPr>
            </a:lvl4pPr>
            <a:lvl5pPr lvl="4" algn="r" rtl="0">
              <a:buNone/>
              <a:defRPr sz="900">
                <a:solidFill>
                  <a:schemeClr val="dk2"/>
                </a:solidFill>
                <a:latin typeface="Nunito"/>
                <a:ea typeface="Nunito"/>
                <a:cs typeface="Nunito"/>
                <a:sym typeface="Nunito"/>
              </a:defRPr>
            </a:lvl5pPr>
            <a:lvl6pPr lvl="5" algn="r" rtl="0">
              <a:buNone/>
              <a:defRPr sz="900">
                <a:solidFill>
                  <a:schemeClr val="dk2"/>
                </a:solidFill>
                <a:latin typeface="Nunito"/>
                <a:ea typeface="Nunito"/>
                <a:cs typeface="Nunito"/>
                <a:sym typeface="Nunito"/>
              </a:defRPr>
            </a:lvl6pPr>
            <a:lvl7pPr lvl="6" algn="r" rtl="0">
              <a:buNone/>
              <a:defRPr sz="900">
                <a:solidFill>
                  <a:schemeClr val="dk2"/>
                </a:solidFill>
                <a:latin typeface="Nunito"/>
                <a:ea typeface="Nunito"/>
                <a:cs typeface="Nunito"/>
                <a:sym typeface="Nunito"/>
              </a:defRPr>
            </a:lvl7pPr>
            <a:lvl8pPr lvl="7" algn="r" rtl="0">
              <a:buNone/>
              <a:defRPr sz="900">
                <a:solidFill>
                  <a:schemeClr val="dk2"/>
                </a:solidFill>
                <a:latin typeface="Nunito"/>
                <a:ea typeface="Nunito"/>
                <a:cs typeface="Nunito"/>
                <a:sym typeface="Nunito"/>
              </a:defRPr>
            </a:lvl8pPr>
            <a:lvl9pPr lvl="8" algn="r" rtl="0">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73"/>
        <p:cNvGrpSpPr/>
        <p:nvPr/>
      </p:nvGrpSpPr>
      <p:grpSpPr>
        <a:xfrm>
          <a:off x="0" y="0"/>
          <a:ext cx="0" cy="0"/>
          <a:chOff x="0" y="0"/>
          <a:chExt cx="0" cy="0"/>
        </a:xfrm>
      </p:grpSpPr>
      <p:sp>
        <p:nvSpPr>
          <p:cNvPr id="274" name="Google Shape;274;p13"/>
          <p:cNvSpPr txBox="1">
            <a:spLocks noGrp="1"/>
          </p:cNvSpPr>
          <p:nvPr>
            <p:ph type="title"/>
          </p:nvPr>
        </p:nvSpPr>
        <p:spPr>
          <a:xfrm>
            <a:off x="457200" y="414000"/>
            <a:ext cx="8229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2pPr>
            <a:lvl3pPr lvl="2"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3pPr>
            <a:lvl4pPr lvl="3"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4pPr>
            <a:lvl5pPr lvl="4"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5pPr>
            <a:lvl6pPr lvl="5"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6pPr>
            <a:lvl7pPr lvl="6"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7pPr>
            <a:lvl8pPr lvl="7"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8pPr>
            <a:lvl9pPr lvl="8"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9pPr>
          </a:lstStyle>
          <a:p>
            <a:endParaRPr/>
          </a:p>
        </p:txBody>
      </p:sp>
      <p:sp>
        <p:nvSpPr>
          <p:cNvPr id="275" name="Google Shape;275;p13"/>
          <p:cNvSpPr txBox="1">
            <a:spLocks noGrp="1"/>
          </p:cNvSpPr>
          <p:nvPr>
            <p:ph type="body" idx="1"/>
          </p:nvPr>
        </p:nvSpPr>
        <p:spPr>
          <a:xfrm>
            <a:off x="457200" y="1121450"/>
            <a:ext cx="8229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76" name="Google Shape;276;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pos="5472">
          <p15:clr>
            <a:srgbClr val="EA4335"/>
          </p15:clr>
        </p15:guide>
        <p15:guide id="3" orient="horz" pos="261">
          <p15:clr>
            <a:srgbClr val="EA4335"/>
          </p15:clr>
        </p15:guide>
        <p15:guide id="4" orient="horz" pos="298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archive-beta.ics.uci.edu/dataset/602/dry+bean+dataset" TargetMode="External"/><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5"/>
          <p:cNvSpPr txBox="1">
            <a:spLocks noGrp="1"/>
          </p:cNvSpPr>
          <p:nvPr>
            <p:ph type="ctrTitle"/>
          </p:nvPr>
        </p:nvSpPr>
        <p:spPr>
          <a:xfrm>
            <a:off x="581100" y="783725"/>
            <a:ext cx="7716900" cy="1872900"/>
          </a:xfrm>
          <a:prstGeom prst="rect">
            <a:avLst/>
          </a:prstGeom>
        </p:spPr>
        <p:txBody>
          <a:bodyPr spcFirstLastPara="1" wrap="square" lIns="91425" tIns="91425" rIns="91425" bIns="91425" anchor="ctr" anchorCtr="0">
            <a:normAutofit/>
          </a:bodyPr>
          <a:lstStyle/>
          <a:p>
            <a:pPr marL="0" lvl="0" indent="0" algn="ctr" rtl="0">
              <a:lnSpc>
                <a:spcPct val="115000"/>
              </a:lnSpc>
              <a:spcBef>
                <a:spcPts val="0"/>
              </a:spcBef>
              <a:spcAft>
                <a:spcPts val="0"/>
              </a:spcAft>
              <a:buNone/>
            </a:pPr>
            <a:r>
              <a:rPr lang="en"/>
              <a:t>Stats140 Multivariate Analysis</a:t>
            </a:r>
            <a:endParaRPr/>
          </a:p>
          <a:p>
            <a:pPr marL="0" lvl="0" indent="0" algn="ctr" rtl="0">
              <a:lnSpc>
                <a:spcPct val="115000"/>
              </a:lnSpc>
              <a:spcBef>
                <a:spcPts val="0"/>
              </a:spcBef>
              <a:spcAft>
                <a:spcPts val="0"/>
              </a:spcAft>
              <a:buNone/>
            </a:pPr>
            <a:r>
              <a:rPr lang="en"/>
              <a:t>Final Project</a:t>
            </a:r>
            <a:endParaRPr/>
          </a:p>
        </p:txBody>
      </p:sp>
      <p:sp>
        <p:nvSpPr>
          <p:cNvPr id="323" name="Google Shape;323;p25"/>
          <p:cNvSpPr txBox="1">
            <a:spLocks noGrp="1"/>
          </p:cNvSpPr>
          <p:nvPr>
            <p:ph type="subTitle" idx="1"/>
          </p:nvPr>
        </p:nvSpPr>
        <p:spPr>
          <a:xfrm>
            <a:off x="1121275" y="2951950"/>
            <a:ext cx="4215300" cy="13209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 sz="1800"/>
              <a:t>Owen Lin</a:t>
            </a:r>
            <a:endParaRPr sz="1800"/>
          </a:p>
          <a:p>
            <a:pPr marL="0" lvl="0" indent="0" algn="l" rtl="0">
              <a:lnSpc>
                <a:spcPct val="150000"/>
              </a:lnSpc>
              <a:spcBef>
                <a:spcPts val="0"/>
              </a:spcBef>
              <a:spcAft>
                <a:spcPts val="0"/>
              </a:spcAft>
              <a:buNone/>
            </a:pPr>
            <a:r>
              <a:rPr lang="en" sz="1800"/>
              <a:t>Eric(Yu) Zhao</a:t>
            </a:r>
            <a:endParaRPr sz="1800"/>
          </a:p>
          <a:p>
            <a:pPr marL="0" lvl="0" indent="0" algn="l" rtl="0">
              <a:lnSpc>
                <a:spcPct val="150000"/>
              </a:lnSpc>
              <a:spcBef>
                <a:spcPts val="0"/>
              </a:spcBef>
              <a:spcAft>
                <a:spcPts val="0"/>
              </a:spcAft>
              <a:buNone/>
            </a:pPr>
            <a:r>
              <a:rPr lang="en" sz="1800"/>
              <a:t>Louis Chu</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4"/>
          <p:cNvSpPr txBox="1">
            <a:spLocks noGrp="1"/>
          </p:cNvSpPr>
          <p:nvPr>
            <p:ph type="title"/>
          </p:nvPr>
        </p:nvSpPr>
        <p:spPr>
          <a:xfrm>
            <a:off x="114300" y="65575"/>
            <a:ext cx="8229600" cy="49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u="sng">
                <a:solidFill>
                  <a:srgbClr val="424242"/>
                </a:solidFill>
                <a:latin typeface="Maven Pro"/>
                <a:ea typeface="Maven Pro"/>
                <a:cs typeface="Maven Pro"/>
                <a:sym typeface="Maven Pro"/>
              </a:rPr>
              <a:t>Descriptive statistics</a:t>
            </a:r>
            <a:endParaRPr sz="2600" u="sng">
              <a:solidFill>
                <a:srgbClr val="424242"/>
              </a:solidFill>
              <a:latin typeface="Maven Pro"/>
              <a:ea typeface="Maven Pro"/>
              <a:cs typeface="Maven Pro"/>
              <a:sym typeface="Maven Pro"/>
            </a:endParaRPr>
          </a:p>
          <a:p>
            <a:pPr marL="0" lvl="0" indent="0" algn="ctr" rtl="0">
              <a:spcBef>
                <a:spcPts val="0"/>
              </a:spcBef>
              <a:spcAft>
                <a:spcPts val="0"/>
              </a:spcAft>
              <a:buNone/>
            </a:pPr>
            <a:endParaRPr sz="2600"/>
          </a:p>
        </p:txBody>
      </p:sp>
      <p:pic>
        <p:nvPicPr>
          <p:cNvPr id="413" name="Google Shape;413;p34"/>
          <p:cNvPicPr preferRelativeResize="0"/>
          <p:nvPr/>
        </p:nvPicPr>
        <p:blipFill>
          <a:blip r:embed="rId3">
            <a:alphaModFix/>
          </a:blip>
          <a:stretch>
            <a:fillRect/>
          </a:stretch>
        </p:blipFill>
        <p:spPr>
          <a:xfrm>
            <a:off x="0" y="777250"/>
            <a:ext cx="9144001" cy="4366251"/>
          </a:xfrm>
          <a:prstGeom prst="rect">
            <a:avLst/>
          </a:prstGeom>
          <a:noFill/>
          <a:ln>
            <a:noFill/>
          </a:ln>
        </p:spPr>
      </p:pic>
      <p:grpSp>
        <p:nvGrpSpPr>
          <p:cNvPr id="414" name="Google Shape;414;p34"/>
          <p:cNvGrpSpPr/>
          <p:nvPr/>
        </p:nvGrpSpPr>
        <p:grpSpPr>
          <a:xfrm>
            <a:off x="1017275" y="1356000"/>
            <a:ext cx="7196125" cy="2257325"/>
            <a:chOff x="1017275" y="1356000"/>
            <a:chExt cx="7196125" cy="2257325"/>
          </a:xfrm>
        </p:grpSpPr>
        <p:sp>
          <p:nvSpPr>
            <p:cNvPr id="415" name="Google Shape;415;p34"/>
            <p:cNvSpPr/>
            <p:nvPr/>
          </p:nvSpPr>
          <p:spPr>
            <a:xfrm>
              <a:off x="1017275" y="3306125"/>
              <a:ext cx="671400" cy="2859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4"/>
            <p:cNvSpPr/>
            <p:nvPr/>
          </p:nvSpPr>
          <p:spPr>
            <a:xfrm>
              <a:off x="1803075" y="3284825"/>
              <a:ext cx="800100" cy="328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4"/>
            <p:cNvSpPr/>
            <p:nvPr/>
          </p:nvSpPr>
          <p:spPr>
            <a:xfrm>
              <a:off x="2717575" y="3284825"/>
              <a:ext cx="800100" cy="328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3698550" y="3284825"/>
              <a:ext cx="800100" cy="328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5822625" y="3284825"/>
              <a:ext cx="800100" cy="328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4732025" y="1356000"/>
              <a:ext cx="800100" cy="328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7413300" y="1356000"/>
              <a:ext cx="800100" cy="328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4"/>
                                        </p:tgtEl>
                                        <p:attrNameLst>
                                          <p:attrName>style.visibility</p:attrName>
                                        </p:attrNameLst>
                                      </p:cBhvr>
                                      <p:to>
                                        <p:strVal val="visible"/>
                                      </p:to>
                                    </p:set>
                                    <p:animEffect transition="in" filter="fade">
                                      <p:cBhvr>
                                        <p:cTn id="7" dur="1000"/>
                                        <p:tgtEl>
                                          <p:spTgt spid="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5"/>
          <p:cNvSpPr txBox="1">
            <a:spLocks noGrp="1"/>
          </p:cNvSpPr>
          <p:nvPr>
            <p:ph type="title" idx="4294967295"/>
          </p:nvPr>
        </p:nvSpPr>
        <p:spPr>
          <a:xfrm>
            <a:off x="0" y="19852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QQ-plots</a:t>
            </a:r>
            <a:endParaRPr/>
          </a:p>
        </p:txBody>
      </p:sp>
      <p:pic>
        <p:nvPicPr>
          <p:cNvPr id="427" name="Google Shape;427;p35"/>
          <p:cNvPicPr preferRelativeResize="0"/>
          <p:nvPr/>
        </p:nvPicPr>
        <p:blipFill>
          <a:blip r:embed="rId3">
            <a:alphaModFix/>
          </a:blip>
          <a:stretch>
            <a:fillRect/>
          </a:stretch>
        </p:blipFill>
        <p:spPr>
          <a:xfrm>
            <a:off x="1826675" y="40437"/>
            <a:ext cx="7245901" cy="5062626"/>
          </a:xfrm>
          <a:prstGeom prst="rect">
            <a:avLst/>
          </a:prstGeom>
          <a:noFill/>
          <a:ln>
            <a:noFill/>
          </a:ln>
        </p:spPr>
      </p:pic>
      <p:sp>
        <p:nvSpPr>
          <p:cNvPr id="428" name="Google Shape;428;p35"/>
          <p:cNvSpPr txBox="1"/>
          <p:nvPr/>
        </p:nvSpPr>
        <p:spPr>
          <a:xfrm>
            <a:off x="68575" y="1055250"/>
            <a:ext cx="1968900" cy="1046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latin typeface="Nunito"/>
                <a:ea typeface="Nunito"/>
                <a:cs typeface="Nunito"/>
                <a:sym typeface="Nunito"/>
              </a:rPr>
              <a:t>All features deviate greatly from the theoretical quantiles</a:t>
            </a:r>
            <a:endParaRPr>
              <a:latin typeface="Nunito"/>
              <a:ea typeface="Nunito"/>
              <a:cs typeface="Nunito"/>
              <a:sym typeface="Nunito"/>
            </a:endParaRPr>
          </a:p>
        </p:txBody>
      </p:sp>
      <p:grpSp>
        <p:nvGrpSpPr>
          <p:cNvPr id="429" name="Google Shape;429;p35"/>
          <p:cNvGrpSpPr/>
          <p:nvPr/>
        </p:nvGrpSpPr>
        <p:grpSpPr>
          <a:xfrm>
            <a:off x="350103" y="3201009"/>
            <a:ext cx="1233777" cy="1203147"/>
            <a:chOff x="1196021" y="2530589"/>
            <a:chExt cx="666402" cy="602447"/>
          </a:xfrm>
        </p:grpSpPr>
        <p:sp>
          <p:nvSpPr>
            <p:cNvPr id="430" name="Google Shape;430;p35"/>
            <p:cNvSpPr/>
            <p:nvPr/>
          </p:nvSpPr>
          <p:spPr>
            <a:xfrm>
              <a:off x="1196021" y="3104720"/>
              <a:ext cx="666402" cy="28313"/>
            </a:xfrm>
            <a:custGeom>
              <a:avLst/>
              <a:gdLst/>
              <a:ahLst/>
              <a:cxnLst/>
              <a:rect l="l" t="t" r="r" b="b"/>
              <a:pathLst>
                <a:path w="6002" h="255" extrusionOk="0">
                  <a:moveTo>
                    <a:pt x="81" y="0"/>
                  </a:moveTo>
                  <a:lnTo>
                    <a:pt x="14" y="81"/>
                  </a:lnTo>
                  <a:lnTo>
                    <a:pt x="0" y="134"/>
                  </a:lnTo>
                  <a:lnTo>
                    <a:pt x="14" y="175"/>
                  </a:lnTo>
                  <a:lnTo>
                    <a:pt x="81" y="255"/>
                  </a:lnTo>
                  <a:lnTo>
                    <a:pt x="5921" y="255"/>
                  </a:lnTo>
                  <a:lnTo>
                    <a:pt x="6001" y="175"/>
                  </a:lnTo>
                  <a:lnTo>
                    <a:pt x="6001" y="134"/>
                  </a:lnTo>
                  <a:lnTo>
                    <a:pt x="6001" y="81"/>
                  </a:lnTo>
                  <a:lnTo>
                    <a:pt x="5921" y="0"/>
                  </a:lnTo>
                  <a:close/>
                </a:path>
              </a:pathLst>
            </a:custGeom>
            <a:solidFill>
              <a:srgbClr val="5B9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5"/>
            <p:cNvSpPr/>
            <p:nvPr/>
          </p:nvSpPr>
          <p:spPr>
            <a:xfrm>
              <a:off x="1279292" y="2918747"/>
              <a:ext cx="147337" cy="214288"/>
            </a:xfrm>
            <a:custGeom>
              <a:avLst/>
              <a:gdLst/>
              <a:ahLst/>
              <a:cxnLst/>
              <a:rect l="l" t="t" r="r" b="b"/>
              <a:pathLst>
                <a:path w="1327" h="1930" extrusionOk="0">
                  <a:moveTo>
                    <a:pt x="134" y="1"/>
                  </a:moveTo>
                  <a:lnTo>
                    <a:pt x="81" y="14"/>
                  </a:lnTo>
                  <a:lnTo>
                    <a:pt x="14" y="81"/>
                  </a:lnTo>
                  <a:lnTo>
                    <a:pt x="0" y="135"/>
                  </a:lnTo>
                  <a:lnTo>
                    <a:pt x="0" y="1809"/>
                  </a:lnTo>
                  <a:lnTo>
                    <a:pt x="14" y="1850"/>
                  </a:lnTo>
                  <a:lnTo>
                    <a:pt x="81" y="1930"/>
                  </a:lnTo>
                  <a:lnTo>
                    <a:pt x="188" y="1930"/>
                  </a:lnTo>
                  <a:lnTo>
                    <a:pt x="255" y="1850"/>
                  </a:lnTo>
                  <a:lnTo>
                    <a:pt x="268" y="1809"/>
                  </a:lnTo>
                  <a:lnTo>
                    <a:pt x="268" y="269"/>
                  </a:lnTo>
                  <a:lnTo>
                    <a:pt x="1059" y="269"/>
                  </a:lnTo>
                  <a:lnTo>
                    <a:pt x="1059" y="1809"/>
                  </a:lnTo>
                  <a:lnTo>
                    <a:pt x="1072" y="1850"/>
                  </a:lnTo>
                  <a:lnTo>
                    <a:pt x="1139" y="1930"/>
                  </a:lnTo>
                  <a:lnTo>
                    <a:pt x="1246" y="1930"/>
                  </a:lnTo>
                  <a:lnTo>
                    <a:pt x="1313" y="1850"/>
                  </a:lnTo>
                  <a:lnTo>
                    <a:pt x="1327" y="1809"/>
                  </a:lnTo>
                  <a:lnTo>
                    <a:pt x="1327" y="135"/>
                  </a:lnTo>
                  <a:lnTo>
                    <a:pt x="1313" y="81"/>
                  </a:lnTo>
                  <a:lnTo>
                    <a:pt x="1246" y="14"/>
                  </a:lnTo>
                  <a:lnTo>
                    <a:pt x="1193" y="1"/>
                  </a:lnTo>
                  <a:close/>
                </a:path>
              </a:pathLst>
            </a:custGeom>
            <a:solidFill>
              <a:srgbClr val="5B9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5"/>
            <p:cNvSpPr/>
            <p:nvPr/>
          </p:nvSpPr>
          <p:spPr>
            <a:xfrm>
              <a:off x="1463712" y="2823595"/>
              <a:ext cx="147337" cy="309441"/>
            </a:xfrm>
            <a:custGeom>
              <a:avLst/>
              <a:gdLst/>
              <a:ahLst/>
              <a:cxnLst/>
              <a:rect l="l" t="t" r="r" b="b"/>
              <a:pathLst>
                <a:path w="1327" h="2787" extrusionOk="0">
                  <a:moveTo>
                    <a:pt x="134" y="1"/>
                  </a:moveTo>
                  <a:lnTo>
                    <a:pt x="81" y="14"/>
                  </a:lnTo>
                  <a:lnTo>
                    <a:pt x="14" y="81"/>
                  </a:lnTo>
                  <a:lnTo>
                    <a:pt x="0" y="135"/>
                  </a:lnTo>
                  <a:lnTo>
                    <a:pt x="0" y="2666"/>
                  </a:lnTo>
                  <a:lnTo>
                    <a:pt x="14" y="2707"/>
                  </a:lnTo>
                  <a:lnTo>
                    <a:pt x="81" y="2787"/>
                  </a:lnTo>
                  <a:lnTo>
                    <a:pt x="188" y="2787"/>
                  </a:lnTo>
                  <a:lnTo>
                    <a:pt x="268" y="2707"/>
                  </a:lnTo>
                  <a:lnTo>
                    <a:pt x="268" y="2666"/>
                  </a:lnTo>
                  <a:lnTo>
                    <a:pt x="268" y="269"/>
                  </a:lnTo>
                  <a:lnTo>
                    <a:pt x="1059" y="269"/>
                  </a:lnTo>
                  <a:lnTo>
                    <a:pt x="1059" y="2666"/>
                  </a:lnTo>
                  <a:lnTo>
                    <a:pt x="1072" y="2707"/>
                  </a:lnTo>
                  <a:lnTo>
                    <a:pt x="1139" y="2787"/>
                  </a:lnTo>
                  <a:lnTo>
                    <a:pt x="1246" y="2787"/>
                  </a:lnTo>
                  <a:lnTo>
                    <a:pt x="1327" y="2707"/>
                  </a:lnTo>
                  <a:lnTo>
                    <a:pt x="1327" y="2666"/>
                  </a:lnTo>
                  <a:lnTo>
                    <a:pt x="1327" y="135"/>
                  </a:lnTo>
                  <a:lnTo>
                    <a:pt x="1327" y="81"/>
                  </a:lnTo>
                  <a:lnTo>
                    <a:pt x="1246" y="14"/>
                  </a:lnTo>
                  <a:lnTo>
                    <a:pt x="1193" y="1"/>
                  </a:lnTo>
                  <a:close/>
                </a:path>
              </a:pathLst>
            </a:custGeom>
            <a:solidFill>
              <a:srgbClr val="5B9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5"/>
            <p:cNvSpPr/>
            <p:nvPr/>
          </p:nvSpPr>
          <p:spPr>
            <a:xfrm>
              <a:off x="1649574" y="2738879"/>
              <a:ext cx="145893" cy="394156"/>
            </a:xfrm>
            <a:custGeom>
              <a:avLst/>
              <a:gdLst/>
              <a:ahLst/>
              <a:cxnLst/>
              <a:rect l="l" t="t" r="r" b="b"/>
              <a:pathLst>
                <a:path w="1314" h="3550" extrusionOk="0">
                  <a:moveTo>
                    <a:pt x="121" y="0"/>
                  </a:moveTo>
                  <a:lnTo>
                    <a:pt x="68" y="14"/>
                  </a:lnTo>
                  <a:lnTo>
                    <a:pt x="1" y="81"/>
                  </a:lnTo>
                  <a:lnTo>
                    <a:pt x="1" y="134"/>
                  </a:lnTo>
                  <a:lnTo>
                    <a:pt x="1" y="3429"/>
                  </a:lnTo>
                  <a:lnTo>
                    <a:pt x="1" y="3470"/>
                  </a:lnTo>
                  <a:lnTo>
                    <a:pt x="68" y="3550"/>
                  </a:lnTo>
                  <a:lnTo>
                    <a:pt x="175" y="3550"/>
                  </a:lnTo>
                  <a:lnTo>
                    <a:pt x="255" y="3470"/>
                  </a:lnTo>
                  <a:lnTo>
                    <a:pt x="255" y="3429"/>
                  </a:lnTo>
                  <a:lnTo>
                    <a:pt x="255" y="268"/>
                  </a:lnTo>
                  <a:lnTo>
                    <a:pt x="1059" y="268"/>
                  </a:lnTo>
                  <a:lnTo>
                    <a:pt x="1059" y="3429"/>
                  </a:lnTo>
                  <a:lnTo>
                    <a:pt x="1059" y="3470"/>
                  </a:lnTo>
                  <a:lnTo>
                    <a:pt x="1126" y="3550"/>
                  </a:lnTo>
                  <a:lnTo>
                    <a:pt x="1233" y="3550"/>
                  </a:lnTo>
                  <a:lnTo>
                    <a:pt x="1314" y="3470"/>
                  </a:lnTo>
                  <a:lnTo>
                    <a:pt x="1314" y="3429"/>
                  </a:lnTo>
                  <a:lnTo>
                    <a:pt x="1314" y="134"/>
                  </a:lnTo>
                  <a:lnTo>
                    <a:pt x="1314" y="81"/>
                  </a:lnTo>
                  <a:lnTo>
                    <a:pt x="1233" y="14"/>
                  </a:lnTo>
                  <a:lnTo>
                    <a:pt x="1180" y="0"/>
                  </a:lnTo>
                  <a:close/>
                </a:path>
              </a:pathLst>
            </a:custGeom>
            <a:solidFill>
              <a:srgbClr val="5B9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5"/>
            <p:cNvSpPr/>
            <p:nvPr/>
          </p:nvSpPr>
          <p:spPr>
            <a:xfrm>
              <a:off x="1231661" y="2536584"/>
              <a:ext cx="535609" cy="315436"/>
            </a:xfrm>
            <a:custGeom>
              <a:avLst/>
              <a:gdLst/>
              <a:ahLst/>
              <a:cxnLst/>
              <a:rect l="l" t="t" r="r" b="b"/>
              <a:pathLst>
                <a:path w="4824" h="2841" extrusionOk="0">
                  <a:moveTo>
                    <a:pt x="4716" y="0"/>
                  </a:moveTo>
                  <a:lnTo>
                    <a:pt x="4609" y="27"/>
                  </a:lnTo>
                  <a:lnTo>
                    <a:pt x="4582" y="67"/>
                  </a:lnTo>
                  <a:lnTo>
                    <a:pt x="4515" y="148"/>
                  </a:lnTo>
                  <a:lnTo>
                    <a:pt x="3939" y="844"/>
                  </a:lnTo>
                  <a:lnTo>
                    <a:pt x="3122" y="1527"/>
                  </a:lnTo>
                  <a:lnTo>
                    <a:pt x="2425" y="1969"/>
                  </a:lnTo>
                  <a:lnTo>
                    <a:pt x="1595" y="2318"/>
                  </a:lnTo>
                  <a:lnTo>
                    <a:pt x="657" y="2545"/>
                  </a:lnTo>
                  <a:lnTo>
                    <a:pt x="135" y="2572"/>
                  </a:lnTo>
                  <a:lnTo>
                    <a:pt x="81" y="2586"/>
                  </a:lnTo>
                  <a:lnTo>
                    <a:pt x="1" y="2666"/>
                  </a:lnTo>
                  <a:lnTo>
                    <a:pt x="1" y="2706"/>
                  </a:lnTo>
                  <a:lnTo>
                    <a:pt x="14" y="2760"/>
                  </a:lnTo>
                  <a:lnTo>
                    <a:pt x="81" y="2840"/>
                  </a:lnTo>
                  <a:lnTo>
                    <a:pt x="135" y="2840"/>
                  </a:lnTo>
                  <a:lnTo>
                    <a:pt x="684" y="2800"/>
                  </a:lnTo>
                  <a:lnTo>
                    <a:pt x="1675" y="2572"/>
                  </a:lnTo>
                  <a:lnTo>
                    <a:pt x="2532" y="2197"/>
                  </a:lnTo>
                  <a:lnTo>
                    <a:pt x="3269" y="1742"/>
                  </a:lnTo>
                  <a:lnTo>
                    <a:pt x="4126" y="1018"/>
                  </a:lnTo>
                  <a:lnTo>
                    <a:pt x="4743" y="295"/>
                  </a:lnTo>
                  <a:lnTo>
                    <a:pt x="4796" y="215"/>
                  </a:lnTo>
                  <a:lnTo>
                    <a:pt x="4823" y="161"/>
                  </a:lnTo>
                  <a:lnTo>
                    <a:pt x="4796" y="67"/>
                  </a:lnTo>
                  <a:lnTo>
                    <a:pt x="4756" y="27"/>
                  </a:lnTo>
                  <a:lnTo>
                    <a:pt x="4716" y="0"/>
                  </a:lnTo>
                  <a:close/>
                </a:path>
              </a:pathLst>
            </a:custGeom>
            <a:solidFill>
              <a:srgbClr val="5B9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5"/>
            <p:cNvSpPr/>
            <p:nvPr/>
          </p:nvSpPr>
          <p:spPr>
            <a:xfrm>
              <a:off x="1666007" y="2530589"/>
              <a:ext cx="107144" cy="104257"/>
            </a:xfrm>
            <a:custGeom>
              <a:avLst/>
              <a:gdLst/>
              <a:ahLst/>
              <a:cxnLst/>
              <a:rect l="l" t="t" r="r" b="b"/>
              <a:pathLst>
                <a:path w="965" h="939" extrusionOk="0">
                  <a:moveTo>
                    <a:pt x="804" y="1"/>
                  </a:moveTo>
                  <a:lnTo>
                    <a:pt x="107" y="135"/>
                  </a:lnTo>
                  <a:lnTo>
                    <a:pt x="67" y="148"/>
                  </a:lnTo>
                  <a:lnTo>
                    <a:pt x="0" y="229"/>
                  </a:lnTo>
                  <a:lnTo>
                    <a:pt x="14" y="282"/>
                  </a:lnTo>
                  <a:lnTo>
                    <a:pt x="27" y="336"/>
                  </a:lnTo>
                  <a:lnTo>
                    <a:pt x="107" y="389"/>
                  </a:lnTo>
                  <a:lnTo>
                    <a:pt x="161" y="389"/>
                  </a:lnTo>
                  <a:lnTo>
                    <a:pt x="697" y="282"/>
                  </a:lnTo>
                  <a:lnTo>
                    <a:pt x="697" y="805"/>
                  </a:lnTo>
                  <a:lnTo>
                    <a:pt x="697" y="858"/>
                  </a:lnTo>
                  <a:lnTo>
                    <a:pt x="777" y="938"/>
                  </a:lnTo>
                  <a:lnTo>
                    <a:pt x="884" y="938"/>
                  </a:lnTo>
                  <a:lnTo>
                    <a:pt x="951" y="858"/>
                  </a:lnTo>
                  <a:lnTo>
                    <a:pt x="965" y="805"/>
                  </a:lnTo>
                  <a:lnTo>
                    <a:pt x="965" y="121"/>
                  </a:lnTo>
                  <a:lnTo>
                    <a:pt x="951" y="68"/>
                  </a:lnTo>
                  <a:lnTo>
                    <a:pt x="911" y="28"/>
                  </a:lnTo>
                  <a:lnTo>
                    <a:pt x="857" y="1"/>
                  </a:lnTo>
                  <a:close/>
                </a:path>
              </a:pathLst>
            </a:custGeom>
            <a:solidFill>
              <a:srgbClr val="5B9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36"/>
          <p:cNvPicPr preferRelativeResize="0"/>
          <p:nvPr/>
        </p:nvPicPr>
        <p:blipFill>
          <a:blip r:embed="rId3">
            <a:alphaModFix/>
          </a:blip>
          <a:stretch>
            <a:fillRect/>
          </a:stretch>
        </p:blipFill>
        <p:spPr>
          <a:xfrm>
            <a:off x="2657050" y="2238"/>
            <a:ext cx="2514576" cy="2454827"/>
          </a:xfrm>
          <a:prstGeom prst="rect">
            <a:avLst/>
          </a:prstGeom>
          <a:noFill/>
          <a:ln w="9525" cap="flat" cmpd="sng">
            <a:solidFill>
              <a:schemeClr val="dk2"/>
            </a:solidFill>
            <a:prstDash val="solid"/>
            <a:round/>
            <a:headEnd type="none" w="sm" len="sm"/>
            <a:tailEnd type="none" w="sm" len="sm"/>
          </a:ln>
        </p:spPr>
      </p:pic>
      <p:pic>
        <p:nvPicPr>
          <p:cNvPr id="441" name="Google Shape;441;p36"/>
          <p:cNvPicPr preferRelativeResize="0"/>
          <p:nvPr/>
        </p:nvPicPr>
        <p:blipFill>
          <a:blip r:embed="rId4">
            <a:alphaModFix/>
          </a:blip>
          <a:stretch>
            <a:fillRect/>
          </a:stretch>
        </p:blipFill>
        <p:spPr>
          <a:xfrm>
            <a:off x="0" y="-5425"/>
            <a:ext cx="2543066" cy="2470151"/>
          </a:xfrm>
          <a:prstGeom prst="rect">
            <a:avLst/>
          </a:prstGeom>
          <a:noFill/>
          <a:ln w="9525" cap="flat" cmpd="sng">
            <a:solidFill>
              <a:schemeClr val="dk2"/>
            </a:solidFill>
            <a:prstDash val="solid"/>
            <a:round/>
            <a:headEnd type="none" w="sm" len="sm"/>
            <a:tailEnd type="none" w="sm" len="sm"/>
          </a:ln>
        </p:spPr>
      </p:pic>
      <p:pic>
        <p:nvPicPr>
          <p:cNvPr id="442" name="Google Shape;442;p36"/>
          <p:cNvPicPr preferRelativeResize="0"/>
          <p:nvPr/>
        </p:nvPicPr>
        <p:blipFill>
          <a:blip r:embed="rId5">
            <a:alphaModFix/>
          </a:blip>
          <a:stretch>
            <a:fillRect/>
          </a:stretch>
        </p:blipFill>
        <p:spPr>
          <a:xfrm>
            <a:off x="14250" y="2673350"/>
            <a:ext cx="2514574" cy="2470150"/>
          </a:xfrm>
          <a:prstGeom prst="rect">
            <a:avLst/>
          </a:prstGeom>
          <a:noFill/>
          <a:ln w="9525" cap="flat" cmpd="sng">
            <a:solidFill>
              <a:schemeClr val="dk2"/>
            </a:solidFill>
            <a:prstDash val="solid"/>
            <a:round/>
            <a:headEnd type="none" w="sm" len="sm"/>
            <a:tailEnd type="none" w="sm" len="sm"/>
          </a:ln>
        </p:spPr>
      </p:pic>
      <p:pic>
        <p:nvPicPr>
          <p:cNvPr id="443" name="Google Shape;443;p36"/>
          <p:cNvPicPr preferRelativeResize="0"/>
          <p:nvPr/>
        </p:nvPicPr>
        <p:blipFill>
          <a:blip r:embed="rId6">
            <a:alphaModFix/>
          </a:blip>
          <a:stretch>
            <a:fillRect/>
          </a:stretch>
        </p:blipFill>
        <p:spPr>
          <a:xfrm>
            <a:off x="2657050" y="2676764"/>
            <a:ext cx="2514575" cy="2463311"/>
          </a:xfrm>
          <a:prstGeom prst="rect">
            <a:avLst/>
          </a:prstGeom>
          <a:noFill/>
          <a:ln w="9525" cap="flat" cmpd="sng">
            <a:solidFill>
              <a:schemeClr val="dk2"/>
            </a:solidFill>
            <a:prstDash val="solid"/>
            <a:round/>
            <a:headEnd type="none" w="sm" len="sm"/>
            <a:tailEnd type="none" w="sm" len="sm"/>
          </a:ln>
        </p:spPr>
      </p:pic>
      <p:sp>
        <p:nvSpPr>
          <p:cNvPr id="444" name="Google Shape;444;p36"/>
          <p:cNvSpPr txBox="1"/>
          <p:nvPr/>
        </p:nvSpPr>
        <p:spPr>
          <a:xfrm>
            <a:off x="5377975" y="92925"/>
            <a:ext cx="34734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latin typeface="Nunito"/>
                <a:ea typeface="Nunito"/>
                <a:cs typeface="Nunito"/>
                <a:sym typeface="Nunito"/>
              </a:rPr>
              <a:t>QQ-plot of Area by Class</a:t>
            </a:r>
            <a:endParaRPr sz="3000">
              <a:latin typeface="Nunito"/>
              <a:ea typeface="Nunito"/>
              <a:cs typeface="Nunito"/>
              <a:sym typeface="Nunito"/>
            </a:endParaRPr>
          </a:p>
        </p:txBody>
      </p:sp>
      <p:sp>
        <p:nvSpPr>
          <p:cNvPr id="445" name="Google Shape;445;p36"/>
          <p:cNvSpPr txBox="1"/>
          <p:nvPr/>
        </p:nvSpPr>
        <p:spPr>
          <a:xfrm>
            <a:off x="5405725" y="1201125"/>
            <a:ext cx="3417900" cy="2016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Nunito"/>
              <a:buChar char="●"/>
            </a:pPr>
            <a:r>
              <a:rPr lang="en">
                <a:latin typeface="Nunito"/>
                <a:ea typeface="Nunito"/>
                <a:cs typeface="Nunito"/>
                <a:sym typeface="Nunito"/>
              </a:rPr>
              <a:t>The feature looks much more normal within a class</a:t>
            </a:r>
            <a:endParaRPr>
              <a:latin typeface="Nunito"/>
              <a:ea typeface="Nunito"/>
              <a:cs typeface="Nunito"/>
              <a:sym typeface="Nunito"/>
            </a:endParaRPr>
          </a:p>
          <a:p>
            <a:pPr marL="0" lvl="0" indent="0" algn="l" rtl="0">
              <a:lnSpc>
                <a:spcPct val="150000"/>
              </a:lnSpc>
              <a:spcBef>
                <a:spcPts val="0"/>
              </a:spcBef>
              <a:spcAft>
                <a:spcPts val="0"/>
              </a:spcAft>
              <a:buNone/>
            </a:pPr>
            <a:endParaRPr>
              <a:latin typeface="Nunito"/>
              <a:ea typeface="Nunito"/>
              <a:cs typeface="Nunito"/>
              <a:sym typeface="Nunito"/>
            </a:endParaRPr>
          </a:p>
          <a:p>
            <a:pPr marL="457200" lvl="0" indent="-317500" algn="l" rtl="0">
              <a:lnSpc>
                <a:spcPct val="150000"/>
              </a:lnSpc>
              <a:spcBef>
                <a:spcPts val="0"/>
              </a:spcBef>
              <a:spcAft>
                <a:spcPts val="0"/>
              </a:spcAft>
              <a:buSzPts val="1400"/>
              <a:buFont typeface="Nunito"/>
              <a:buChar char="●"/>
            </a:pPr>
            <a:r>
              <a:rPr lang="en">
                <a:latin typeface="Nunito"/>
                <a:ea typeface="Nunito"/>
                <a:cs typeface="Nunito"/>
                <a:sym typeface="Nunito"/>
              </a:rPr>
              <a:t>Signifies that the classification and the clustering techniques will be effective</a:t>
            </a:r>
            <a:endParaRPr>
              <a:latin typeface="Nunito"/>
              <a:ea typeface="Nunito"/>
              <a:cs typeface="Nunito"/>
              <a:sym typeface="Nunito"/>
            </a:endParaRPr>
          </a:p>
        </p:txBody>
      </p:sp>
      <p:grpSp>
        <p:nvGrpSpPr>
          <p:cNvPr id="446" name="Google Shape;446;p36"/>
          <p:cNvGrpSpPr/>
          <p:nvPr/>
        </p:nvGrpSpPr>
        <p:grpSpPr>
          <a:xfrm>
            <a:off x="6102048" y="3488844"/>
            <a:ext cx="2025263" cy="1290622"/>
            <a:chOff x="1196021" y="2530589"/>
            <a:chExt cx="666402" cy="602447"/>
          </a:xfrm>
        </p:grpSpPr>
        <p:sp>
          <p:nvSpPr>
            <p:cNvPr id="447" name="Google Shape;447;p36"/>
            <p:cNvSpPr/>
            <p:nvPr/>
          </p:nvSpPr>
          <p:spPr>
            <a:xfrm>
              <a:off x="1196021" y="3104720"/>
              <a:ext cx="666402" cy="28313"/>
            </a:xfrm>
            <a:custGeom>
              <a:avLst/>
              <a:gdLst/>
              <a:ahLst/>
              <a:cxnLst/>
              <a:rect l="l" t="t" r="r" b="b"/>
              <a:pathLst>
                <a:path w="6002" h="255" extrusionOk="0">
                  <a:moveTo>
                    <a:pt x="81" y="0"/>
                  </a:moveTo>
                  <a:lnTo>
                    <a:pt x="14" y="81"/>
                  </a:lnTo>
                  <a:lnTo>
                    <a:pt x="0" y="134"/>
                  </a:lnTo>
                  <a:lnTo>
                    <a:pt x="14" y="175"/>
                  </a:lnTo>
                  <a:lnTo>
                    <a:pt x="81" y="255"/>
                  </a:lnTo>
                  <a:lnTo>
                    <a:pt x="5921" y="255"/>
                  </a:lnTo>
                  <a:lnTo>
                    <a:pt x="6001" y="175"/>
                  </a:lnTo>
                  <a:lnTo>
                    <a:pt x="6001" y="134"/>
                  </a:lnTo>
                  <a:lnTo>
                    <a:pt x="6001" y="81"/>
                  </a:lnTo>
                  <a:lnTo>
                    <a:pt x="5921" y="0"/>
                  </a:lnTo>
                  <a:close/>
                </a:path>
              </a:pathLst>
            </a:custGeom>
            <a:solidFill>
              <a:srgbClr val="5B9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1279292" y="2918747"/>
              <a:ext cx="147337" cy="214288"/>
            </a:xfrm>
            <a:custGeom>
              <a:avLst/>
              <a:gdLst/>
              <a:ahLst/>
              <a:cxnLst/>
              <a:rect l="l" t="t" r="r" b="b"/>
              <a:pathLst>
                <a:path w="1327" h="1930" extrusionOk="0">
                  <a:moveTo>
                    <a:pt x="134" y="1"/>
                  </a:moveTo>
                  <a:lnTo>
                    <a:pt x="81" y="14"/>
                  </a:lnTo>
                  <a:lnTo>
                    <a:pt x="14" y="81"/>
                  </a:lnTo>
                  <a:lnTo>
                    <a:pt x="0" y="135"/>
                  </a:lnTo>
                  <a:lnTo>
                    <a:pt x="0" y="1809"/>
                  </a:lnTo>
                  <a:lnTo>
                    <a:pt x="14" y="1850"/>
                  </a:lnTo>
                  <a:lnTo>
                    <a:pt x="81" y="1930"/>
                  </a:lnTo>
                  <a:lnTo>
                    <a:pt x="188" y="1930"/>
                  </a:lnTo>
                  <a:lnTo>
                    <a:pt x="255" y="1850"/>
                  </a:lnTo>
                  <a:lnTo>
                    <a:pt x="268" y="1809"/>
                  </a:lnTo>
                  <a:lnTo>
                    <a:pt x="268" y="269"/>
                  </a:lnTo>
                  <a:lnTo>
                    <a:pt x="1059" y="269"/>
                  </a:lnTo>
                  <a:lnTo>
                    <a:pt x="1059" y="1809"/>
                  </a:lnTo>
                  <a:lnTo>
                    <a:pt x="1072" y="1850"/>
                  </a:lnTo>
                  <a:lnTo>
                    <a:pt x="1139" y="1930"/>
                  </a:lnTo>
                  <a:lnTo>
                    <a:pt x="1246" y="1930"/>
                  </a:lnTo>
                  <a:lnTo>
                    <a:pt x="1313" y="1850"/>
                  </a:lnTo>
                  <a:lnTo>
                    <a:pt x="1327" y="1809"/>
                  </a:lnTo>
                  <a:lnTo>
                    <a:pt x="1327" y="135"/>
                  </a:lnTo>
                  <a:lnTo>
                    <a:pt x="1313" y="81"/>
                  </a:lnTo>
                  <a:lnTo>
                    <a:pt x="1246" y="14"/>
                  </a:lnTo>
                  <a:lnTo>
                    <a:pt x="1193" y="1"/>
                  </a:lnTo>
                  <a:close/>
                </a:path>
              </a:pathLst>
            </a:custGeom>
            <a:solidFill>
              <a:srgbClr val="5B9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1463712" y="2823595"/>
              <a:ext cx="147337" cy="309441"/>
            </a:xfrm>
            <a:custGeom>
              <a:avLst/>
              <a:gdLst/>
              <a:ahLst/>
              <a:cxnLst/>
              <a:rect l="l" t="t" r="r" b="b"/>
              <a:pathLst>
                <a:path w="1327" h="2787" extrusionOk="0">
                  <a:moveTo>
                    <a:pt x="134" y="1"/>
                  </a:moveTo>
                  <a:lnTo>
                    <a:pt x="81" y="14"/>
                  </a:lnTo>
                  <a:lnTo>
                    <a:pt x="14" y="81"/>
                  </a:lnTo>
                  <a:lnTo>
                    <a:pt x="0" y="135"/>
                  </a:lnTo>
                  <a:lnTo>
                    <a:pt x="0" y="2666"/>
                  </a:lnTo>
                  <a:lnTo>
                    <a:pt x="14" y="2707"/>
                  </a:lnTo>
                  <a:lnTo>
                    <a:pt x="81" y="2787"/>
                  </a:lnTo>
                  <a:lnTo>
                    <a:pt x="188" y="2787"/>
                  </a:lnTo>
                  <a:lnTo>
                    <a:pt x="268" y="2707"/>
                  </a:lnTo>
                  <a:lnTo>
                    <a:pt x="268" y="2666"/>
                  </a:lnTo>
                  <a:lnTo>
                    <a:pt x="268" y="269"/>
                  </a:lnTo>
                  <a:lnTo>
                    <a:pt x="1059" y="269"/>
                  </a:lnTo>
                  <a:lnTo>
                    <a:pt x="1059" y="2666"/>
                  </a:lnTo>
                  <a:lnTo>
                    <a:pt x="1072" y="2707"/>
                  </a:lnTo>
                  <a:lnTo>
                    <a:pt x="1139" y="2787"/>
                  </a:lnTo>
                  <a:lnTo>
                    <a:pt x="1246" y="2787"/>
                  </a:lnTo>
                  <a:lnTo>
                    <a:pt x="1327" y="2707"/>
                  </a:lnTo>
                  <a:lnTo>
                    <a:pt x="1327" y="2666"/>
                  </a:lnTo>
                  <a:lnTo>
                    <a:pt x="1327" y="135"/>
                  </a:lnTo>
                  <a:lnTo>
                    <a:pt x="1327" y="81"/>
                  </a:lnTo>
                  <a:lnTo>
                    <a:pt x="1246" y="14"/>
                  </a:lnTo>
                  <a:lnTo>
                    <a:pt x="1193" y="1"/>
                  </a:lnTo>
                  <a:close/>
                </a:path>
              </a:pathLst>
            </a:custGeom>
            <a:solidFill>
              <a:srgbClr val="5B9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1649574" y="2738879"/>
              <a:ext cx="145893" cy="394156"/>
            </a:xfrm>
            <a:custGeom>
              <a:avLst/>
              <a:gdLst/>
              <a:ahLst/>
              <a:cxnLst/>
              <a:rect l="l" t="t" r="r" b="b"/>
              <a:pathLst>
                <a:path w="1314" h="3550" extrusionOk="0">
                  <a:moveTo>
                    <a:pt x="121" y="0"/>
                  </a:moveTo>
                  <a:lnTo>
                    <a:pt x="68" y="14"/>
                  </a:lnTo>
                  <a:lnTo>
                    <a:pt x="1" y="81"/>
                  </a:lnTo>
                  <a:lnTo>
                    <a:pt x="1" y="134"/>
                  </a:lnTo>
                  <a:lnTo>
                    <a:pt x="1" y="3429"/>
                  </a:lnTo>
                  <a:lnTo>
                    <a:pt x="1" y="3470"/>
                  </a:lnTo>
                  <a:lnTo>
                    <a:pt x="68" y="3550"/>
                  </a:lnTo>
                  <a:lnTo>
                    <a:pt x="175" y="3550"/>
                  </a:lnTo>
                  <a:lnTo>
                    <a:pt x="255" y="3470"/>
                  </a:lnTo>
                  <a:lnTo>
                    <a:pt x="255" y="3429"/>
                  </a:lnTo>
                  <a:lnTo>
                    <a:pt x="255" y="268"/>
                  </a:lnTo>
                  <a:lnTo>
                    <a:pt x="1059" y="268"/>
                  </a:lnTo>
                  <a:lnTo>
                    <a:pt x="1059" y="3429"/>
                  </a:lnTo>
                  <a:lnTo>
                    <a:pt x="1059" y="3470"/>
                  </a:lnTo>
                  <a:lnTo>
                    <a:pt x="1126" y="3550"/>
                  </a:lnTo>
                  <a:lnTo>
                    <a:pt x="1233" y="3550"/>
                  </a:lnTo>
                  <a:lnTo>
                    <a:pt x="1314" y="3470"/>
                  </a:lnTo>
                  <a:lnTo>
                    <a:pt x="1314" y="3429"/>
                  </a:lnTo>
                  <a:lnTo>
                    <a:pt x="1314" y="134"/>
                  </a:lnTo>
                  <a:lnTo>
                    <a:pt x="1314" y="81"/>
                  </a:lnTo>
                  <a:lnTo>
                    <a:pt x="1233" y="14"/>
                  </a:lnTo>
                  <a:lnTo>
                    <a:pt x="1180" y="0"/>
                  </a:lnTo>
                  <a:close/>
                </a:path>
              </a:pathLst>
            </a:custGeom>
            <a:solidFill>
              <a:srgbClr val="5B9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1231661" y="2536584"/>
              <a:ext cx="535609" cy="315436"/>
            </a:xfrm>
            <a:custGeom>
              <a:avLst/>
              <a:gdLst/>
              <a:ahLst/>
              <a:cxnLst/>
              <a:rect l="l" t="t" r="r" b="b"/>
              <a:pathLst>
                <a:path w="4824" h="2841" extrusionOk="0">
                  <a:moveTo>
                    <a:pt x="4716" y="0"/>
                  </a:moveTo>
                  <a:lnTo>
                    <a:pt x="4609" y="27"/>
                  </a:lnTo>
                  <a:lnTo>
                    <a:pt x="4582" y="67"/>
                  </a:lnTo>
                  <a:lnTo>
                    <a:pt x="4515" y="148"/>
                  </a:lnTo>
                  <a:lnTo>
                    <a:pt x="3939" y="844"/>
                  </a:lnTo>
                  <a:lnTo>
                    <a:pt x="3122" y="1527"/>
                  </a:lnTo>
                  <a:lnTo>
                    <a:pt x="2425" y="1969"/>
                  </a:lnTo>
                  <a:lnTo>
                    <a:pt x="1595" y="2318"/>
                  </a:lnTo>
                  <a:lnTo>
                    <a:pt x="657" y="2545"/>
                  </a:lnTo>
                  <a:lnTo>
                    <a:pt x="135" y="2572"/>
                  </a:lnTo>
                  <a:lnTo>
                    <a:pt x="81" y="2586"/>
                  </a:lnTo>
                  <a:lnTo>
                    <a:pt x="1" y="2666"/>
                  </a:lnTo>
                  <a:lnTo>
                    <a:pt x="1" y="2706"/>
                  </a:lnTo>
                  <a:lnTo>
                    <a:pt x="14" y="2760"/>
                  </a:lnTo>
                  <a:lnTo>
                    <a:pt x="81" y="2840"/>
                  </a:lnTo>
                  <a:lnTo>
                    <a:pt x="135" y="2840"/>
                  </a:lnTo>
                  <a:lnTo>
                    <a:pt x="684" y="2800"/>
                  </a:lnTo>
                  <a:lnTo>
                    <a:pt x="1675" y="2572"/>
                  </a:lnTo>
                  <a:lnTo>
                    <a:pt x="2532" y="2197"/>
                  </a:lnTo>
                  <a:lnTo>
                    <a:pt x="3269" y="1742"/>
                  </a:lnTo>
                  <a:lnTo>
                    <a:pt x="4126" y="1018"/>
                  </a:lnTo>
                  <a:lnTo>
                    <a:pt x="4743" y="295"/>
                  </a:lnTo>
                  <a:lnTo>
                    <a:pt x="4796" y="215"/>
                  </a:lnTo>
                  <a:lnTo>
                    <a:pt x="4823" y="161"/>
                  </a:lnTo>
                  <a:lnTo>
                    <a:pt x="4796" y="67"/>
                  </a:lnTo>
                  <a:lnTo>
                    <a:pt x="4756" y="27"/>
                  </a:lnTo>
                  <a:lnTo>
                    <a:pt x="4716" y="0"/>
                  </a:lnTo>
                  <a:close/>
                </a:path>
              </a:pathLst>
            </a:custGeom>
            <a:solidFill>
              <a:srgbClr val="5B9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1666007" y="2530589"/>
              <a:ext cx="107144" cy="104257"/>
            </a:xfrm>
            <a:custGeom>
              <a:avLst/>
              <a:gdLst/>
              <a:ahLst/>
              <a:cxnLst/>
              <a:rect l="l" t="t" r="r" b="b"/>
              <a:pathLst>
                <a:path w="965" h="939" extrusionOk="0">
                  <a:moveTo>
                    <a:pt x="804" y="1"/>
                  </a:moveTo>
                  <a:lnTo>
                    <a:pt x="107" y="135"/>
                  </a:lnTo>
                  <a:lnTo>
                    <a:pt x="67" y="148"/>
                  </a:lnTo>
                  <a:lnTo>
                    <a:pt x="0" y="229"/>
                  </a:lnTo>
                  <a:lnTo>
                    <a:pt x="14" y="282"/>
                  </a:lnTo>
                  <a:lnTo>
                    <a:pt x="27" y="336"/>
                  </a:lnTo>
                  <a:lnTo>
                    <a:pt x="107" y="389"/>
                  </a:lnTo>
                  <a:lnTo>
                    <a:pt x="161" y="389"/>
                  </a:lnTo>
                  <a:lnTo>
                    <a:pt x="697" y="282"/>
                  </a:lnTo>
                  <a:lnTo>
                    <a:pt x="697" y="805"/>
                  </a:lnTo>
                  <a:lnTo>
                    <a:pt x="697" y="858"/>
                  </a:lnTo>
                  <a:lnTo>
                    <a:pt x="777" y="938"/>
                  </a:lnTo>
                  <a:lnTo>
                    <a:pt x="884" y="938"/>
                  </a:lnTo>
                  <a:lnTo>
                    <a:pt x="951" y="858"/>
                  </a:lnTo>
                  <a:lnTo>
                    <a:pt x="965" y="805"/>
                  </a:lnTo>
                  <a:lnTo>
                    <a:pt x="965" y="121"/>
                  </a:lnTo>
                  <a:lnTo>
                    <a:pt x="951" y="68"/>
                  </a:lnTo>
                  <a:lnTo>
                    <a:pt x="911" y="28"/>
                  </a:lnTo>
                  <a:lnTo>
                    <a:pt x="857" y="1"/>
                  </a:lnTo>
                  <a:close/>
                </a:path>
              </a:pathLst>
            </a:custGeom>
            <a:solidFill>
              <a:srgbClr val="5B9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7"/>
          <p:cNvSpPr txBox="1">
            <a:spLocks noGrp="1"/>
          </p:cNvSpPr>
          <p:nvPr>
            <p:ph type="title"/>
          </p:nvPr>
        </p:nvSpPr>
        <p:spPr>
          <a:xfrm>
            <a:off x="68275" y="63725"/>
            <a:ext cx="39174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t>Histogram for Perimeter 		            </a:t>
            </a:r>
            <a:endParaRPr sz="1800"/>
          </a:p>
        </p:txBody>
      </p:sp>
      <p:sp>
        <p:nvSpPr>
          <p:cNvPr id="458" name="Google Shape;458;p37"/>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59" name="Google Shape;459;p37"/>
          <p:cNvPicPr preferRelativeResize="0"/>
          <p:nvPr/>
        </p:nvPicPr>
        <p:blipFill>
          <a:blip r:embed="rId3">
            <a:alphaModFix/>
          </a:blip>
          <a:stretch>
            <a:fillRect/>
          </a:stretch>
        </p:blipFill>
        <p:spPr>
          <a:xfrm>
            <a:off x="68275" y="470275"/>
            <a:ext cx="4457325" cy="4522800"/>
          </a:xfrm>
          <a:prstGeom prst="rect">
            <a:avLst/>
          </a:prstGeom>
          <a:noFill/>
          <a:ln w="9525" cap="flat" cmpd="sng">
            <a:solidFill>
              <a:schemeClr val="dk2"/>
            </a:solidFill>
            <a:prstDash val="solid"/>
            <a:round/>
            <a:headEnd type="none" w="sm" len="sm"/>
            <a:tailEnd type="none" w="sm" len="sm"/>
          </a:ln>
        </p:spPr>
      </p:pic>
      <p:pic>
        <p:nvPicPr>
          <p:cNvPr id="460" name="Google Shape;460;p37"/>
          <p:cNvPicPr preferRelativeResize="0"/>
          <p:nvPr/>
        </p:nvPicPr>
        <p:blipFill>
          <a:blip r:embed="rId4">
            <a:alphaModFix/>
          </a:blip>
          <a:stretch>
            <a:fillRect/>
          </a:stretch>
        </p:blipFill>
        <p:spPr>
          <a:xfrm>
            <a:off x="4628900" y="470275"/>
            <a:ext cx="4457325" cy="4522801"/>
          </a:xfrm>
          <a:prstGeom prst="rect">
            <a:avLst/>
          </a:prstGeom>
          <a:noFill/>
          <a:ln w="9525" cap="flat" cmpd="sng">
            <a:solidFill>
              <a:schemeClr val="dk2"/>
            </a:solidFill>
            <a:prstDash val="solid"/>
            <a:round/>
            <a:headEnd type="none" w="sm" len="sm"/>
            <a:tailEnd type="none" w="sm" len="sm"/>
          </a:ln>
        </p:spPr>
      </p:pic>
      <p:grpSp>
        <p:nvGrpSpPr>
          <p:cNvPr id="461" name="Google Shape;461;p37"/>
          <p:cNvGrpSpPr/>
          <p:nvPr/>
        </p:nvGrpSpPr>
        <p:grpSpPr>
          <a:xfrm>
            <a:off x="650900" y="1278813"/>
            <a:ext cx="3197625" cy="3220613"/>
            <a:chOff x="650900" y="1278813"/>
            <a:chExt cx="3197625" cy="3220613"/>
          </a:xfrm>
        </p:grpSpPr>
        <p:sp>
          <p:nvSpPr>
            <p:cNvPr id="462" name="Google Shape;462;p37"/>
            <p:cNvSpPr/>
            <p:nvPr/>
          </p:nvSpPr>
          <p:spPr>
            <a:xfrm>
              <a:off x="650900" y="1278813"/>
              <a:ext cx="557600" cy="3197875"/>
            </a:xfrm>
            <a:custGeom>
              <a:avLst/>
              <a:gdLst/>
              <a:ahLst/>
              <a:cxnLst/>
              <a:rect l="l" t="t" r="r" b="b"/>
              <a:pathLst>
                <a:path w="22304" h="127915" extrusionOk="0">
                  <a:moveTo>
                    <a:pt x="0" y="127459"/>
                  </a:moveTo>
                  <a:cubicBezTo>
                    <a:pt x="1138" y="106218"/>
                    <a:pt x="3111" y="-66"/>
                    <a:pt x="6828" y="10"/>
                  </a:cubicBezTo>
                  <a:cubicBezTo>
                    <a:pt x="10545" y="86"/>
                    <a:pt x="19725" y="106598"/>
                    <a:pt x="22304" y="127915"/>
                  </a:cubicBezTo>
                </a:path>
              </a:pathLst>
            </a:custGeom>
            <a:noFill/>
            <a:ln w="9525" cap="flat" cmpd="sng">
              <a:solidFill>
                <a:srgbClr val="EC3A3B"/>
              </a:solidFill>
              <a:prstDash val="solid"/>
              <a:round/>
              <a:headEnd type="none" w="med" len="med"/>
              <a:tailEnd type="none" w="med" len="med"/>
            </a:ln>
          </p:spPr>
          <p:txBody>
            <a:bodyPr/>
            <a:lstStyle/>
            <a:p>
              <a:endParaRPr lang="en-US"/>
            </a:p>
          </p:txBody>
        </p:sp>
        <p:sp>
          <p:nvSpPr>
            <p:cNvPr id="463" name="Google Shape;463;p37"/>
            <p:cNvSpPr/>
            <p:nvPr/>
          </p:nvSpPr>
          <p:spPr>
            <a:xfrm>
              <a:off x="980900" y="1870301"/>
              <a:ext cx="1217600" cy="2629125"/>
            </a:xfrm>
            <a:custGeom>
              <a:avLst/>
              <a:gdLst/>
              <a:ahLst/>
              <a:cxnLst/>
              <a:rect l="l" t="t" r="r" b="b"/>
              <a:pathLst>
                <a:path w="48704" h="105165" extrusionOk="0">
                  <a:moveTo>
                    <a:pt x="0" y="103344"/>
                  </a:moveTo>
                  <a:cubicBezTo>
                    <a:pt x="2883" y="86123"/>
                    <a:pt x="9180" y="-284"/>
                    <a:pt x="17297" y="19"/>
                  </a:cubicBezTo>
                  <a:cubicBezTo>
                    <a:pt x="25414" y="323"/>
                    <a:pt x="43470" y="87641"/>
                    <a:pt x="48704" y="105165"/>
                  </a:cubicBezTo>
                </a:path>
              </a:pathLst>
            </a:custGeom>
            <a:noFill/>
            <a:ln w="9525" cap="flat" cmpd="sng">
              <a:solidFill>
                <a:srgbClr val="EC3A3B"/>
              </a:solidFill>
              <a:prstDash val="solid"/>
              <a:round/>
              <a:headEnd type="none" w="med" len="med"/>
              <a:tailEnd type="none" w="med" len="med"/>
            </a:ln>
          </p:spPr>
          <p:txBody>
            <a:bodyPr/>
            <a:lstStyle/>
            <a:p>
              <a:endParaRPr lang="en-US"/>
            </a:p>
          </p:txBody>
        </p:sp>
        <p:sp>
          <p:nvSpPr>
            <p:cNvPr id="464" name="Google Shape;464;p37"/>
            <p:cNvSpPr/>
            <p:nvPr/>
          </p:nvSpPr>
          <p:spPr>
            <a:xfrm>
              <a:off x="2551275" y="4089538"/>
              <a:ext cx="1297250" cy="387150"/>
            </a:xfrm>
            <a:custGeom>
              <a:avLst/>
              <a:gdLst/>
              <a:ahLst/>
              <a:cxnLst/>
              <a:rect l="l" t="t" r="r" b="b"/>
              <a:pathLst>
                <a:path w="51890" h="15486" extrusionOk="0">
                  <a:moveTo>
                    <a:pt x="0" y="15486"/>
                  </a:moveTo>
                  <a:cubicBezTo>
                    <a:pt x="4172" y="12907"/>
                    <a:pt x="16386" y="86"/>
                    <a:pt x="25034" y="10"/>
                  </a:cubicBezTo>
                  <a:cubicBezTo>
                    <a:pt x="33682" y="-66"/>
                    <a:pt x="47414" y="12527"/>
                    <a:pt x="51890" y="15030"/>
                  </a:cubicBezTo>
                </a:path>
              </a:pathLst>
            </a:custGeom>
            <a:noFill/>
            <a:ln w="9525" cap="flat" cmpd="sng">
              <a:solidFill>
                <a:srgbClr val="EC3A3B"/>
              </a:solidFill>
              <a:prstDash val="solid"/>
              <a:round/>
              <a:headEnd type="none" w="med" len="med"/>
              <a:tailEnd type="none" w="med" len="med"/>
            </a:ln>
          </p:spPr>
          <p:txBody>
            <a:bodyPr/>
            <a:lstStyle/>
            <a:p>
              <a:endParaRPr lang="en-US"/>
            </a:p>
          </p:txBody>
        </p:sp>
      </p:grpSp>
      <p:sp>
        <p:nvSpPr>
          <p:cNvPr id="465" name="Google Shape;465;p37"/>
          <p:cNvSpPr/>
          <p:nvPr/>
        </p:nvSpPr>
        <p:spPr>
          <a:xfrm>
            <a:off x="5475775" y="1341072"/>
            <a:ext cx="3046850" cy="3212400"/>
          </a:xfrm>
          <a:custGeom>
            <a:avLst/>
            <a:gdLst/>
            <a:ahLst/>
            <a:cxnLst/>
            <a:rect l="l" t="t" r="r" b="b"/>
            <a:pathLst>
              <a:path w="121874" h="128496" extrusionOk="0">
                <a:moveTo>
                  <a:pt x="0" y="127244"/>
                </a:moveTo>
                <a:cubicBezTo>
                  <a:pt x="8497" y="124968"/>
                  <a:pt x="37856" y="122693"/>
                  <a:pt x="50980" y="113589"/>
                </a:cubicBezTo>
                <a:cubicBezTo>
                  <a:pt x="64104" y="104486"/>
                  <a:pt x="72449" y="90678"/>
                  <a:pt x="78746" y="72623"/>
                </a:cubicBezTo>
                <a:cubicBezTo>
                  <a:pt x="85043" y="54568"/>
                  <a:pt x="85801" y="15119"/>
                  <a:pt x="88760" y="5257"/>
                </a:cubicBezTo>
                <a:cubicBezTo>
                  <a:pt x="91719" y="-4605"/>
                  <a:pt x="93995" y="250"/>
                  <a:pt x="96498" y="13450"/>
                </a:cubicBezTo>
                <a:cubicBezTo>
                  <a:pt x="99002" y="26650"/>
                  <a:pt x="99685" y="65644"/>
                  <a:pt x="103781" y="84458"/>
                </a:cubicBezTo>
                <a:cubicBezTo>
                  <a:pt x="107878" y="103272"/>
                  <a:pt x="119484" y="122010"/>
                  <a:pt x="121077" y="126334"/>
                </a:cubicBezTo>
                <a:cubicBezTo>
                  <a:pt x="122670" y="130658"/>
                  <a:pt x="114629" y="113058"/>
                  <a:pt x="113339" y="110403"/>
                </a:cubicBezTo>
              </a:path>
            </a:pathLst>
          </a:custGeom>
          <a:noFill/>
          <a:ln w="9525" cap="flat" cmpd="sng">
            <a:solidFill>
              <a:srgbClr val="EC3A3B"/>
            </a:solidFill>
            <a:prstDash val="solid"/>
            <a:round/>
            <a:headEnd type="none" w="med" len="med"/>
            <a:tailEnd type="none" w="med" len="med"/>
          </a:ln>
        </p:spPr>
        <p:txBody>
          <a:bodyPr/>
          <a:lstStyle/>
          <a:p>
            <a:endParaRPr lang="en-US"/>
          </a:p>
        </p:txBody>
      </p:sp>
      <p:sp>
        <p:nvSpPr>
          <p:cNvPr id="466" name="Google Shape;466;p37"/>
          <p:cNvSpPr txBox="1">
            <a:spLocks noGrp="1"/>
          </p:cNvSpPr>
          <p:nvPr>
            <p:ph type="title"/>
          </p:nvPr>
        </p:nvSpPr>
        <p:spPr>
          <a:xfrm>
            <a:off x="4730275" y="63725"/>
            <a:ext cx="39174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t>Histogram for Roundness		            </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1"/>
                                        </p:tgtEl>
                                        <p:attrNameLst>
                                          <p:attrName>style.visibility</p:attrName>
                                        </p:attrNameLst>
                                      </p:cBhvr>
                                      <p:to>
                                        <p:strVal val="visible"/>
                                      </p:to>
                                    </p:set>
                                    <p:animEffect transition="in" filter="fade">
                                      <p:cBhvr>
                                        <p:cTn id="7" dur="1000"/>
                                        <p:tgtEl>
                                          <p:spTgt spid="4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5"/>
                                        </p:tgtEl>
                                        <p:attrNameLst>
                                          <p:attrName>style.visibility</p:attrName>
                                        </p:attrNameLst>
                                      </p:cBhvr>
                                      <p:to>
                                        <p:strVal val="visible"/>
                                      </p:to>
                                    </p:set>
                                    <p:animEffect transition="in" filter="fade">
                                      <p:cBhvr>
                                        <p:cTn id="12" dur="1000"/>
                                        <p:tgtEl>
                                          <p:spTgt spid="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8"/>
          <p:cNvSpPr txBox="1">
            <a:spLocks noGrp="1"/>
          </p:cNvSpPr>
          <p:nvPr>
            <p:ph type="title" idx="4294967295"/>
          </p:nvPr>
        </p:nvSpPr>
        <p:spPr>
          <a:xfrm>
            <a:off x="63450" y="113800"/>
            <a:ext cx="2237400" cy="1245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Boxplot of ALL Features by Class</a:t>
            </a:r>
            <a:endParaRPr/>
          </a:p>
        </p:txBody>
      </p:sp>
      <p:pic>
        <p:nvPicPr>
          <p:cNvPr id="472" name="Google Shape;472;p38"/>
          <p:cNvPicPr preferRelativeResize="0"/>
          <p:nvPr/>
        </p:nvPicPr>
        <p:blipFill>
          <a:blip r:embed="rId3">
            <a:alphaModFix/>
          </a:blip>
          <a:stretch>
            <a:fillRect/>
          </a:stretch>
        </p:blipFill>
        <p:spPr>
          <a:xfrm>
            <a:off x="2376800" y="0"/>
            <a:ext cx="6767202" cy="5143500"/>
          </a:xfrm>
          <a:prstGeom prst="rect">
            <a:avLst/>
          </a:prstGeom>
          <a:noFill/>
          <a:ln w="9525" cap="flat" cmpd="sng">
            <a:solidFill>
              <a:schemeClr val="dk2"/>
            </a:solidFill>
            <a:prstDash val="solid"/>
            <a:round/>
            <a:headEnd type="none" w="sm" len="sm"/>
            <a:tailEnd type="none" w="sm" len="sm"/>
          </a:ln>
        </p:spPr>
      </p:pic>
      <p:sp>
        <p:nvSpPr>
          <p:cNvPr id="473" name="Google Shape;473;p38"/>
          <p:cNvSpPr txBox="1"/>
          <p:nvPr/>
        </p:nvSpPr>
        <p:spPr>
          <a:xfrm>
            <a:off x="-97350" y="1552175"/>
            <a:ext cx="2559000" cy="2662800"/>
          </a:xfrm>
          <a:prstGeom prst="rect">
            <a:avLst/>
          </a:prstGeom>
          <a:noFill/>
          <a:ln>
            <a:noFill/>
          </a:ln>
        </p:spPr>
        <p:txBody>
          <a:bodyPr spcFirstLastPara="1" wrap="square" lIns="91425" tIns="91425" rIns="91425" bIns="91425" anchor="t" anchorCtr="0">
            <a:spAutoFit/>
          </a:bodyPr>
          <a:lstStyle/>
          <a:p>
            <a:pPr marL="365760" lvl="0" indent="-226059" algn="l" rtl="0">
              <a:lnSpc>
                <a:spcPct val="150000"/>
              </a:lnSpc>
              <a:spcBef>
                <a:spcPts val="0"/>
              </a:spcBef>
              <a:spcAft>
                <a:spcPts val="0"/>
              </a:spcAft>
              <a:buSzPts val="1400"/>
              <a:buFont typeface="Nunito"/>
              <a:buChar char="●"/>
            </a:pPr>
            <a:r>
              <a:rPr lang="en">
                <a:latin typeface="Nunito"/>
                <a:ea typeface="Nunito"/>
                <a:cs typeface="Nunito"/>
                <a:sym typeface="Nunito"/>
              </a:rPr>
              <a:t>Outliers are still presented</a:t>
            </a:r>
            <a:endParaRPr>
              <a:latin typeface="Nunito"/>
              <a:ea typeface="Nunito"/>
              <a:cs typeface="Nunito"/>
              <a:sym typeface="Nunito"/>
            </a:endParaRPr>
          </a:p>
          <a:p>
            <a:pPr marL="365760" lvl="0" indent="-226059" algn="l" rtl="0">
              <a:lnSpc>
                <a:spcPct val="150000"/>
              </a:lnSpc>
              <a:spcBef>
                <a:spcPts val="0"/>
              </a:spcBef>
              <a:spcAft>
                <a:spcPts val="0"/>
              </a:spcAft>
              <a:buSzPts val="1400"/>
              <a:buFont typeface="Nunito"/>
              <a:buChar char="●"/>
            </a:pPr>
            <a:r>
              <a:rPr lang="en">
                <a:latin typeface="Nunito"/>
                <a:ea typeface="Nunito"/>
                <a:cs typeface="Nunito"/>
                <a:sym typeface="Nunito"/>
              </a:rPr>
              <a:t>In certain features, the difference between class are easy to observe</a:t>
            </a:r>
            <a:endParaRPr>
              <a:latin typeface="Nunito"/>
              <a:ea typeface="Nunito"/>
              <a:cs typeface="Nunito"/>
              <a:sym typeface="Nunito"/>
            </a:endParaRPr>
          </a:p>
          <a:p>
            <a:pPr marL="685800" lvl="1" indent="-180340" algn="l" rtl="0">
              <a:lnSpc>
                <a:spcPct val="150000"/>
              </a:lnSpc>
              <a:spcBef>
                <a:spcPts val="0"/>
              </a:spcBef>
              <a:spcAft>
                <a:spcPts val="0"/>
              </a:spcAft>
              <a:buSzPts val="1400"/>
              <a:buFont typeface="Nunito"/>
              <a:buChar char="○"/>
            </a:pPr>
            <a:r>
              <a:rPr lang="en">
                <a:latin typeface="Nunito"/>
                <a:ea typeface="Nunito"/>
                <a:cs typeface="Nunito"/>
                <a:sym typeface="Nunito"/>
              </a:rPr>
              <a:t>Bombay in Area</a:t>
            </a:r>
            <a:endParaRPr>
              <a:latin typeface="Nunito"/>
              <a:ea typeface="Nunito"/>
              <a:cs typeface="Nunito"/>
              <a:sym typeface="Nunito"/>
            </a:endParaRPr>
          </a:p>
          <a:p>
            <a:pPr marL="685800" lvl="1" indent="-180340" algn="l" rtl="0">
              <a:lnSpc>
                <a:spcPct val="150000"/>
              </a:lnSpc>
              <a:spcBef>
                <a:spcPts val="0"/>
              </a:spcBef>
              <a:spcAft>
                <a:spcPts val="0"/>
              </a:spcAft>
              <a:buSzPts val="1400"/>
              <a:buFont typeface="Nunito"/>
              <a:buChar char="○"/>
            </a:pPr>
            <a:r>
              <a:rPr lang="en">
                <a:latin typeface="Nunito"/>
                <a:ea typeface="Nunito"/>
                <a:cs typeface="Nunito"/>
                <a:sym typeface="Nunito"/>
              </a:rPr>
              <a:t>SEKER in roundness</a:t>
            </a:r>
            <a:endParaRPr>
              <a:latin typeface="Nunito"/>
              <a:ea typeface="Nunito"/>
              <a:cs typeface="Nunito"/>
              <a:sym typeface="Nunito"/>
            </a:endParaRPr>
          </a:p>
          <a:p>
            <a:pPr marL="914400" lvl="0" indent="0" algn="l" rtl="0">
              <a:lnSpc>
                <a:spcPct val="150000"/>
              </a:lnSpc>
              <a:spcBef>
                <a:spcPts val="0"/>
              </a:spcBef>
              <a:spcAft>
                <a:spcPts val="0"/>
              </a:spcAft>
              <a:buNone/>
            </a:pPr>
            <a:endParaRPr>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9"/>
          <p:cNvSpPr txBox="1">
            <a:spLocks noGrp="1"/>
          </p:cNvSpPr>
          <p:nvPr>
            <p:ph type="ctrTitle"/>
          </p:nvPr>
        </p:nvSpPr>
        <p:spPr>
          <a:xfrm>
            <a:off x="730050" y="671038"/>
            <a:ext cx="7683900" cy="147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latin typeface="Arial"/>
                <a:ea typeface="Arial"/>
                <a:cs typeface="Arial"/>
                <a:sym typeface="Arial"/>
              </a:rPr>
              <a:t>Supervised Learning </a:t>
            </a:r>
            <a:endParaRPr sz="3600">
              <a:latin typeface="Arial"/>
              <a:ea typeface="Arial"/>
              <a:cs typeface="Arial"/>
              <a:sym typeface="Arial"/>
            </a:endParaRPr>
          </a:p>
          <a:p>
            <a:pPr marL="0" lvl="0" indent="0" algn="ctr" rtl="0">
              <a:spcBef>
                <a:spcPts val="0"/>
              </a:spcBef>
              <a:spcAft>
                <a:spcPts val="0"/>
              </a:spcAft>
              <a:buNone/>
            </a:pPr>
            <a:r>
              <a:rPr lang="en" sz="3600">
                <a:latin typeface="Arial"/>
                <a:ea typeface="Arial"/>
                <a:cs typeface="Arial"/>
                <a:sym typeface="Arial"/>
              </a:rPr>
              <a:t>- KNN</a:t>
            </a:r>
            <a:endParaRPr sz="3600">
              <a:latin typeface="Arial"/>
              <a:ea typeface="Arial"/>
              <a:cs typeface="Arial"/>
              <a:sym typeface="Arial"/>
            </a:endParaRPr>
          </a:p>
        </p:txBody>
      </p:sp>
      <p:sp>
        <p:nvSpPr>
          <p:cNvPr id="479" name="Google Shape;479;p39"/>
          <p:cNvSpPr/>
          <p:nvPr/>
        </p:nvSpPr>
        <p:spPr>
          <a:xfrm>
            <a:off x="6754634" y="2027825"/>
            <a:ext cx="1938790" cy="3420479"/>
          </a:xfrm>
          <a:custGeom>
            <a:avLst/>
            <a:gdLst/>
            <a:ahLst/>
            <a:cxnLst/>
            <a:rect l="l" t="t" r="r" b="b"/>
            <a:pathLst>
              <a:path w="17335" h="30583" extrusionOk="0">
                <a:moveTo>
                  <a:pt x="8667" y="1"/>
                </a:moveTo>
                <a:lnTo>
                  <a:pt x="1" y="6913"/>
                </a:lnTo>
                <a:lnTo>
                  <a:pt x="3457" y="6913"/>
                </a:lnTo>
                <a:lnTo>
                  <a:pt x="3457" y="30583"/>
                </a:lnTo>
                <a:lnTo>
                  <a:pt x="13878" y="30583"/>
                </a:lnTo>
                <a:lnTo>
                  <a:pt x="13878" y="6913"/>
                </a:lnTo>
                <a:lnTo>
                  <a:pt x="17334" y="6913"/>
                </a:lnTo>
                <a:lnTo>
                  <a:pt x="17080" y="6645"/>
                </a:lnTo>
                <a:lnTo>
                  <a:pt x="14655" y="4689"/>
                </a:lnTo>
                <a:lnTo>
                  <a:pt x="9766" y="845"/>
                </a:lnTo>
                <a:lnTo>
                  <a:pt x="8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9"/>
          <p:cNvSpPr/>
          <p:nvPr/>
        </p:nvSpPr>
        <p:spPr>
          <a:xfrm>
            <a:off x="465284" y="3352830"/>
            <a:ext cx="1937336" cy="1866875"/>
          </a:xfrm>
          <a:custGeom>
            <a:avLst/>
            <a:gdLst/>
            <a:ahLst/>
            <a:cxnLst/>
            <a:rect l="l" t="t" r="r" b="b"/>
            <a:pathLst>
              <a:path w="17322" h="16692" extrusionOk="0">
                <a:moveTo>
                  <a:pt x="8668" y="1"/>
                </a:moveTo>
                <a:lnTo>
                  <a:pt x="1" y="6913"/>
                </a:lnTo>
                <a:lnTo>
                  <a:pt x="3457" y="6913"/>
                </a:lnTo>
                <a:lnTo>
                  <a:pt x="3457" y="16692"/>
                </a:lnTo>
                <a:lnTo>
                  <a:pt x="13865" y="16692"/>
                </a:lnTo>
                <a:lnTo>
                  <a:pt x="13865" y="6913"/>
                </a:lnTo>
                <a:lnTo>
                  <a:pt x="17321" y="6913"/>
                </a:lnTo>
                <a:lnTo>
                  <a:pt x="17080" y="6645"/>
                </a:lnTo>
                <a:lnTo>
                  <a:pt x="14656" y="4676"/>
                </a:lnTo>
                <a:lnTo>
                  <a:pt x="9753" y="845"/>
                </a:lnTo>
                <a:lnTo>
                  <a:pt x="86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9"/>
          <p:cNvSpPr/>
          <p:nvPr/>
        </p:nvSpPr>
        <p:spPr>
          <a:xfrm>
            <a:off x="4658704" y="3154716"/>
            <a:ext cx="1937224" cy="2217389"/>
          </a:xfrm>
          <a:custGeom>
            <a:avLst/>
            <a:gdLst/>
            <a:ahLst/>
            <a:cxnLst/>
            <a:rect l="l" t="t" r="r" b="b"/>
            <a:pathLst>
              <a:path w="17321" h="19826" extrusionOk="0">
                <a:moveTo>
                  <a:pt x="8654" y="0"/>
                </a:moveTo>
                <a:lnTo>
                  <a:pt x="1" y="6926"/>
                </a:lnTo>
                <a:lnTo>
                  <a:pt x="3457" y="6926"/>
                </a:lnTo>
                <a:lnTo>
                  <a:pt x="3457" y="19826"/>
                </a:lnTo>
                <a:lnTo>
                  <a:pt x="13865" y="19826"/>
                </a:lnTo>
                <a:lnTo>
                  <a:pt x="13865" y="6926"/>
                </a:lnTo>
                <a:lnTo>
                  <a:pt x="17321" y="6926"/>
                </a:lnTo>
                <a:lnTo>
                  <a:pt x="17080" y="6658"/>
                </a:lnTo>
                <a:lnTo>
                  <a:pt x="14655" y="4689"/>
                </a:lnTo>
                <a:lnTo>
                  <a:pt x="9752" y="844"/>
                </a:lnTo>
                <a:lnTo>
                  <a:pt x="86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9"/>
          <p:cNvSpPr/>
          <p:nvPr/>
        </p:nvSpPr>
        <p:spPr>
          <a:xfrm>
            <a:off x="2561263" y="2568551"/>
            <a:ext cx="1938790" cy="2857129"/>
          </a:xfrm>
          <a:custGeom>
            <a:avLst/>
            <a:gdLst/>
            <a:ahLst/>
            <a:cxnLst/>
            <a:rect l="l" t="t" r="r" b="b"/>
            <a:pathLst>
              <a:path w="17335" h="25546" extrusionOk="0">
                <a:moveTo>
                  <a:pt x="8667" y="1"/>
                </a:moveTo>
                <a:lnTo>
                  <a:pt x="0" y="6926"/>
                </a:lnTo>
                <a:lnTo>
                  <a:pt x="3456" y="6926"/>
                </a:lnTo>
                <a:lnTo>
                  <a:pt x="3456" y="25546"/>
                </a:lnTo>
                <a:lnTo>
                  <a:pt x="13878" y="25546"/>
                </a:lnTo>
                <a:lnTo>
                  <a:pt x="13878" y="6926"/>
                </a:lnTo>
                <a:lnTo>
                  <a:pt x="17334" y="6926"/>
                </a:lnTo>
                <a:lnTo>
                  <a:pt x="17093" y="6658"/>
                </a:lnTo>
                <a:lnTo>
                  <a:pt x="14668" y="4689"/>
                </a:lnTo>
                <a:lnTo>
                  <a:pt x="9766" y="858"/>
                </a:lnTo>
                <a:lnTo>
                  <a:pt x="8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p:nvPr/>
        </p:nvSpPr>
        <p:spPr>
          <a:xfrm>
            <a:off x="708733" y="1463931"/>
            <a:ext cx="659834" cy="875332"/>
          </a:xfrm>
          <a:custGeom>
            <a:avLst/>
            <a:gdLst/>
            <a:ahLst/>
            <a:cxnLst/>
            <a:rect l="l" t="t" r="r" b="b"/>
            <a:pathLst>
              <a:path w="5787" h="7677" extrusionOk="0">
                <a:moveTo>
                  <a:pt x="2210" y="1"/>
                </a:moveTo>
                <a:lnTo>
                  <a:pt x="2197" y="403"/>
                </a:lnTo>
                <a:lnTo>
                  <a:pt x="2103" y="1166"/>
                </a:lnTo>
                <a:lnTo>
                  <a:pt x="1942" y="1916"/>
                </a:lnTo>
                <a:lnTo>
                  <a:pt x="1715" y="2626"/>
                </a:lnTo>
                <a:lnTo>
                  <a:pt x="1433" y="3323"/>
                </a:lnTo>
                <a:lnTo>
                  <a:pt x="1099" y="3979"/>
                </a:lnTo>
                <a:lnTo>
                  <a:pt x="697" y="4609"/>
                </a:lnTo>
                <a:lnTo>
                  <a:pt x="255" y="5185"/>
                </a:lnTo>
                <a:lnTo>
                  <a:pt x="0" y="5466"/>
                </a:lnTo>
                <a:lnTo>
                  <a:pt x="2813" y="7676"/>
                </a:lnTo>
                <a:lnTo>
                  <a:pt x="3148" y="7288"/>
                </a:lnTo>
                <a:lnTo>
                  <a:pt x="3751" y="6457"/>
                </a:lnTo>
                <a:lnTo>
                  <a:pt x="4287" y="5573"/>
                </a:lnTo>
                <a:lnTo>
                  <a:pt x="4755" y="4649"/>
                </a:lnTo>
                <a:lnTo>
                  <a:pt x="5144" y="3684"/>
                </a:lnTo>
                <a:lnTo>
                  <a:pt x="5439" y="2666"/>
                </a:lnTo>
                <a:lnTo>
                  <a:pt x="5653" y="1635"/>
                </a:lnTo>
                <a:lnTo>
                  <a:pt x="5760" y="550"/>
                </a:lnTo>
                <a:lnTo>
                  <a:pt x="57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9"/>
          <p:cNvSpPr/>
          <p:nvPr/>
        </p:nvSpPr>
        <p:spPr>
          <a:xfrm>
            <a:off x="707136" y="536839"/>
            <a:ext cx="661430" cy="876814"/>
          </a:xfrm>
          <a:custGeom>
            <a:avLst/>
            <a:gdLst/>
            <a:ahLst/>
            <a:cxnLst/>
            <a:rect l="l" t="t" r="r" b="b"/>
            <a:pathLst>
              <a:path w="5801" h="7690" extrusionOk="0">
                <a:moveTo>
                  <a:pt x="2814" y="1"/>
                </a:moveTo>
                <a:lnTo>
                  <a:pt x="1" y="2211"/>
                </a:lnTo>
                <a:lnTo>
                  <a:pt x="242" y="2492"/>
                </a:lnTo>
                <a:lnTo>
                  <a:pt x="697" y="3082"/>
                </a:lnTo>
                <a:lnTo>
                  <a:pt x="1099" y="3698"/>
                </a:lnTo>
                <a:lnTo>
                  <a:pt x="1447" y="4368"/>
                </a:lnTo>
                <a:lnTo>
                  <a:pt x="1729" y="5051"/>
                </a:lnTo>
                <a:lnTo>
                  <a:pt x="1956" y="5774"/>
                </a:lnTo>
                <a:lnTo>
                  <a:pt x="2117" y="6524"/>
                </a:lnTo>
                <a:lnTo>
                  <a:pt x="2211" y="7301"/>
                </a:lnTo>
                <a:lnTo>
                  <a:pt x="2224" y="7690"/>
                </a:lnTo>
                <a:lnTo>
                  <a:pt x="5801" y="7690"/>
                </a:lnTo>
                <a:lnTo>
                  <a:pt x="5774" y="7140"/>
                </a:lnTo>
                <a:lnTo>
                  <a:pt x="5654" y="6069"/>
                </a:lnTo>
                <a:lnTo>
                  <a:pt x="5453" y="5024"/>
                </a:lnTo>
                <a:lnTo>
                  <a:pt x="5145" y="4006"/>
                </a:lnTo>
                <a:lnTo>
                  <a:pt x="4769" y="3028"/>
                </a:lnTo>
                <a:lnTo>
                  <a:pt x="4301" y="2104"/>
                </a:lnTo>
                <a:lnTo>
                  <a:pt x="3751" y="1220"/>
                </a:lnTo>
                <a:lnTo>
                  <a:pt x="3149" y="389"/>
                </a:lnTo>
                <a:lnTo>
                  <a:pt x="28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9"/>
          <p:cNvSpPr/>
          <p:nvPr/>
        </p:nvSpPr>
        <p:spPr>
          <a:xfrm>
            <a:off x="-12" y="71069"/>
            <a:ext cx="992886" cy="681270"/>
          </a:xfrm>
          <a:custGeom>
            <a:avLst/>
            <a:gdLst/>
            <a:ahLst/>
            <a:cxnLst/>
            <a:rect l="l" t="t" r="r" b="b"/>
            <a:pathLst>
              <a:path w="8708" h="5975" extrusionOk="0">
                <a:moveTo>
                  <a:pt x="1" y="0"/>
                </a:moveTo>
                <a:lnTo>
                  <a:pt x="1" y="3577"/>
                </a:lnTo>
                <a:lnTo>
                  <a:pt x="429" y="3577"/>
                </a:lnTo>
                <a:lnTo>
                  <a:pt x="1273" y="3670"/>
                </a:lnTo>
                <a:lnTo>
                  <a:pt x="2077" y="3831"/>
                </a:lnTo>
                <a:lnTo>
                  <a:pt x="2854" y="4072"/>
                </a:lnTo>
                <a:lnTo>
                  <a:pt x="3604" y="4380"/>
                </a:lnTo>
                <a:lnTo>
                  <a:pt x="4314" y="4756"/>
                </a:lnTo>
                <a:lnTo>
                  <a:pt x="4984" y="5198"/>
                </a:lnTo>
                <a:lnTo>
                  <a:pt x="5600" y="5707"/>
                </a:lnTo>
                <a:lnTo>
                  <a:pt x="5895" y="5974"/>
                </a:lnTo>
                <a:lnTo>
                  <a:pt x="8708" y="3751"/>
                </a:lnTo>
                <a:lnTo>
                  <a:pt x="8292" y="3336"/>
                </a:lnTo>
                <a:lnTo>
                  <a:pt x="7395" y="2545"/>
                </a:lnTo>
                <a:lnTo>
                  <a:pt x="6417" y="1862"/>
                </a:lnTo>
                <a:lnTo>
                  <a:pt x="5372" y="1273"/>
                </a:lnTo>
                <a:lnTo>
                  <a:pt x="4260" y="777"/>
                </a:lnTo>
                <a:lnTo>
                  <a:pt x="3108" y="402"/>
                </a:lnTo>
                <a:lnTo>
                  <a:pt x="1889" y="148"/>
                </a:lnTo>
                <a:lnTo>
                  <a:pt x="644" y="1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9"/>
          <p:cNvSpPr/>
          <p:nvPr/>
        </p:nvSpPr>
        <p:spPr>
          <a:xfrm>
            <a:off x="-12" y="2123762"/>
            <a:ext cx="994482" cy="682866"/>
          </a:xfrm>
          <a:custGeom>
            <a:avLst/>
            <a:gdLst/>
            <a:ahLst/>
            <a:cxnLst/>
            <a:rect l="l" t="t" r="r" b="b"/>
            <a:pathLst>
              <a:path w="8722" h="5989" extrusionOk="0">
                <a:moveTo>
                  <a:pt x="5908" y="1"/>
                </a:moveTo>
                <a:lnTo>
                  <a:pt x="5613" y="282"/>
                </a:lnTo>
                <a:lnTo>
                  <a:pt x="4997" y="777"/>
                </a:lnTo>
                <a:lnTo>
                  <a:pt x="4327" y="1233"/>
                </a:lnTo>
                <a:lnTo>
                  <a:pt x="3617" y="1608"/>
                </a:lnTo>
                <a:lnTo>
                  <a:pt x="2867" y="1916"/>
                </a:lnTo>
                <a:lnTo>
                  <a:pt x="2090" y="2171"/>
                </a:lnTo>
                <a:lnTo>
                  <a:pt x="1273" y="2331"/>
                </a:lnTo>
                <a:lnTo>
                  <a:pt x="429" y="2412"/>
                </a:lnTo>
                <a:lnTo>
                  <a:pt x="1" y="2425"/>
                </a:lnTo>
                <a:lnTo>
                  <a:pt x="1" y="5988"/>
                </a:lnTo>
                <a:lnTo>
                  <a:pt x="644" y="5988"/>
                </a:lnTo>
                <a:lnTo>
                  <a:pt x="1903" y="5854"/>
                </a:lnTo>
                <a:lnTo>
                  <a:pt x="3108" y="5586"/>
                </a:lnTo>
                <a:lnTo>
                  <a:pt x="4274" y="5211"/>
                </a:lnTo>
                <a:lnTo>
                  <a:pt x="5386" y="4729"/>
                </a:lnTo>
                <a:lnTo>
                  <a:pt x="6430" y="4126"/>
                </a:lnTo>
                <a:lnTo>
                  <a:pt x="7408" y="3430"/>
                </a:lnTo>
                <a:lnTo>
                  <a:pt x="8306" y="2653"/>
                </a:lnTo>
                <a:lnTo>
                  <a:pt x="8721" y="2224"/>
                </a:lnTo>
                <a:lnTo>
                  <a:pt x="59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 name="Google Shape;487;p39"/>
          <p:cNvGrpSpPr/>
          <p:nvPr/>
        </p:nvGrpSpPr>
        <p:grpSpPr>
          <a:xfrm>
            <a:off x="15" y="1065644"/>
            <a:ext cx="711184" cy="682874"/>
            <a:chOff x="1196021" y="2530589"/>
            <a:chExt cx="666402" cy="602447"/>
          </a:xfrm>
        </p:grpSpPr>
        <p:sp>
          <p:nvSpPr>
            <p:cNvPr id="488" name="Google Shape;488;p39"/>
            <p:cNvSpPr/>
            <p:nvPr/>
          </p:nvSpPr>
          <p:spPr>
            <a:xfrm>
              <a:off x="1196021" y="3104720"/>
              <a:ext cx="666402" cy="28313"/>
            </a:xfrm>
            <a:custGeom>
              <a:avLst/>
              <a:gdLst/>
              <a:ahLst/>
              <a:cxnLst/>
              <a:rect l="l" t="t" r="r" b="b"/>
              <a:pathLst>
                <a:path w="6002" h="255" extrusionOk="0">
                  <a:moveTo>
                    <a:pt x="81" y="0"/>
                  </a:moveTo>
                  <a:lnTo>
                    <a:pt x="14" y="81"/>
                  </a:lnTo>
                  <a:lnTo>
                    <a:pt x="0" y="134"/>
                  </a:lnTo>
                  <a:lnTo>
                    <a:pt x="14" y="175"/>
                  </a:lnTo>
                  <a:lnTo>
                    <a:pt x="81" y="255"/>
                  </a:lnTo>
                  <a:lnTo>
                    <a:pt x="5921" y="255"/>
                  </a:lnTo>
                  <a:lnTo>
                    <a:pt x="6001" y="175"/>
                  </a:lnTo>
                  <a:lnTo>
                    <a:pt x="6001" y="134"/>
                  </a:lnTo>
                  <a:lnTo>
                    <a:pt x="6001" y="81"/>
                  </a:lnTo>
                  <a:lnTo>
                    <a:pt x="59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9"/>
            <p:cNvSpPr/>
            <p:nvPr/>
          </p:nvSpPr>
          <p:spPr>
            <a:xfrm>
              <a:off x="1279292" y="2918747"/>
              <a:ext cx="147337" cy="214288"/>
            </a:xfrm>
            <a:custGeom>
              <a:avLst/>
              <a:gdLst/>
              <a:ahLst/>
              <a:cxnLst/>
              <a:rect l="l" t="t" r="r" b="b"/>
              <a:pathLst>
                <a:path w="1327" h="1930" extrusionOk="0">
                  <a:moveTo>
                    <a:pt x="134" y="1"/>
                  </a:moveTo>
                  <a:lnTo>
                    <a:pt x="81" y="14"/>
                  </a:lnTo>
                  <a:lnTo>
                    <a:pt x="14" y="81"/>
                  </a:lnTo>
                  <a:lnTo>
                    <a:pt x="0" y="135"/>
                  </a:lnTo>
                  <a:lnTo>
                    <a:pt x="0" y="1809"/>
                  </a:lnTo>
                  <a:lnTo>
                    <a:pt x="14" y="1850"/>
                  </a:lnTo>
                  <a:lnTo>
                    <a:pt x="81" y="1930"/>
                  </a:lnTo>
                  <a:lnTo>
                    <a:pt x="188" y="1930"/>
                  </a:lnTo>
                  <a:lnTo>
                    <a:pt x="255" y="1850"/>
                  </a:lnTo>
                  <a:lnTo>
                    <a:pt x="268" y="1809"/>
                  </a:lnTo>
                  <a:lnTo>
                    <a:pt x="268" y="269"/>
                  </a:lnTo>
                  <a:lnTo>
                    <a:pt x="1059" y="269"/>
                  </a:lnTo>
                  <a:lnTo>
                    <a:pt x="1059" y="1809"/>
                  </a:lnTo>
                  <a:lnTo>
                    <a:pt x="1072" y="1850"/>
                  </a:lnTo>
                  <a:lnTo>
                    <a:pt x="1139" y="1930"/>
                  </a:lnTo>
                  <a:lnTo>
                    <a:pt x="1246" y="1930"/>
                  </a:lnTo>
                  <a:lnTo>
                    <a:pt x="1313" y="1850"/>
                  </a:lnTo>
                  <a:lnTo>
                    <a:pt x="1327" y="1809"/>
                  </a:lnTo>
                  <a:lnTo>
                    <a:pt x="1327" y="135"/>
                  </a:lnTo>
                  <a:lnTo>
                    <a:pt x="1313"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p:nvPr/>
          </p:nvSpPr>
          <p:spPr>
            <a:xfrm>
              <a:off x="1463712" y="2823595"/>
              <a:ext cx="147337" cy="309441"/>
            </a:xfrm>
            <a:custGeom>
              <a:avLst/>
              <a:gdLst/>
              <a:ahLst/>
              <a:cxnLst/>
              <a:rect l="l" t="t" r="r" b="b"/>
              <a:pathLst>
                <a:path w="1327" h="2787" extrusionOk="0">
                  <a:moveTo>
                    <a:pt x="134" y="1"/>
                  </a:moveTo>
                  <a:lnTo>
                    <a:pt x="81" y="14"/>
                  </a:lnTo>
                  <a:lnTo>
                    <a:pt x="14" y="81"/>
                  </a:lnTo>
                  <a:lnTo>
                    <a:pt x="0" y="135"/>
                  </a:lnTo>
                  <a:lnTo>
                    <a:pt x="0" y="2666"/>
                  </a:lnTo>
                  <a:lnTo>
                    <a:pt x="14" y="2707"/>
                  </a:lnTo>
                  <a:lnTo>
                    <a:pt x="81" y="2787"/>
                  </a:lnTo>
                  <a:lnTo>
                    <a:pt x="188" y="2787"/>
                  </a:lnTo>
                  <a:lnTo>
                    <a:pt x="268" y="2707"/>
                  </a:lnTo>
                  <a:lnTo>
                    <a:pt x="268" y="2666"/>
                  </a:lnTo>
                  <a:lnTo>
                    <a:pt x="268" y="269"/>
                  </a:lnTo>
                  <a:lnTo>
                    <a:pt x="1059" y="269"/>
                  </a:lnTo>
                  <a:lnTo>
                    <a:pt x="1059" y="2666"/>
                  </a:lnTo>
                  <a:lnTo>
                    <a:pt x="1072" y="2707"/>
                  </a:lnTo>
                  <a:lnTo>
                    <a:pt x="1139" y="2787"/>
                  </a:lnTo>
                  <a:lnTo>
                    <a:pt x="1246" y="2787"/>
                  </a:lnTo>
                  <a:lnTo>
                    <a:pt x="1327" y="2707"/>
                  </a:lnTo>
                  <a:lnTo>
                    <a:pt x="1327" y="2666"/>
                  </a:lnTo>
                  <a:lnTo>
                    <a:pt x="1327" y="135"/>
                  </a:lnTo>
                  <a:lnTo>
                    <a:pt x="1327"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9"/>
            <p:cNvSpPr/>
            <p:nvPr/>
          </p:nvSpPr>
          <p:spPr>
            <a:xfrm>
              <a:off x="1649574" y="2738879"/>
              <a:ext cx="145893" cy="394156"/>
            </a:xfrm>
            <a:custGeom>
              <a:avLst/>
              <a:gdLst/>
              <a:ahLst/>
              <a:cxnLst/>
              <a:rect l="l" t="t" r="r" b="b"/>
              <a:pathLst>
                <a:path w="1314" h="3550" extrusionOk="0">
                  <a:moveTo>
                    <a:pt x="121" y="0"/>
                  </a:moveTo>
                  <a:lnTo>
                    <a:pt x="68" y="14"/>
                  </a:lnTo>
                  <a:lnTo>
                    <a:pt x="1" y="81"/>
                  </a:lnTo>
                  <a:lnTo>
                    <a:pt x="1" y="134"/>
                  </a:lnTo>
                  <a:lnTo>
                    <a:pt x="1" y="3429"/>
                  </a:lnTo>
                  <a:lnTo>
                    <a:pt x="1" y="3470"/>
                  </a:lnTo>
                  <a:lnTo>
                    <a:pt x="68" y="3550"/>
                  </a:lnTo>
                  <a:lnTo>
                    <a:pt x="175" y="3550"/>
                  </a:lnTo>
                  <a:lnTo>
                    <a:pt x="255" y="3470"/>
                  </a:lnTo>
                  <a:lnTo>
                    <a:pt x="255" y="3429"/>
                  </a:lnTo>
                  <a:lnTo>
                    <a:pt x="255" y="268"/>
                  </a:lnTo>
                  <a:lnTo>
                    <a:pt x="1059" y="268"/>
                  </a:lnTo>
                  <a:lnTo>
                    <a:pt x="1059" y="3429"/>
                  </a:lnTo>
                  <a:lnTo>
                    <a:pt x="1059" y="3470"/>
                  </a:lnTo>
                  <a:lnTo>
                    <a:pt x="1126" y="3550"/>
                  </a:lnTo>
                  <a:lnTo>
                    <a:pt x="1233" y="3550"/>
                  </a:lnTo>
                  <a:lnTo>
                    <a:pt x="1314" y="3470"/>
                  </a:lnTo>
                  <a:lnTo>
                    <a:pt x="1314" y="3429"/>
                  </a:lnTo>
                  <a:lnTo>
                    <a:pt x="1314" y="134"/>
                  </a:lnTo>
                  <a:lnTo>
                    <a:pt x="1314" y="81"/>
                  </a:lnTo>
                  <a:lnTo>
                    <a:pt x="1233" y="14"/>
                  </a:lnTo>
                  <a:lnTo>
                    <a:pt x="1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9"/>
            <p:cNvSpPr/>
            <p:nvPr/>
          </p:nvSpPr>
          <p:spPr>
            <a:xfrm>
              <a:off x="1231661" y="2536584"/>
              <a:ext cx="535609" cy="315436"/>
            </a:xfrm>
            <a:custGeom>
              <a:avLst/>
              <a:gdLst/>
              <a:ahLst/>
              <a:cxnLst/>
              <a:rect l="l" t="t" r="r" b="b"/>
              <a:pathLst>
                <a:path w="4824" h="2841" extrusionOk="0">
                  <a:moveTo>
                    <a:pt x="4716" y="0"/>
                  </a:moveTo>
                  <a:lnTo>
                    <a:pt x="4609" y="27"/>
                  </a:lnTo>
                  <a:lnTo>
                    <a:pt x="4582" y="67"/>
                  </a:lnTo>
                  <a:lnTo>
                    <a:pt x="4515" y="148"/>
                  </a:lnTo>
                  <a:lnTo>
                    <a:pt x="3939" y="844"/>
                  </a:lnTo>
                  <a:lnTo>
                    <a:pt x="3122" y="1527"/>
                  </a:lnTo>
                  <a:lnTo>
                    <a:pt x="2425" y="1969"/>
                  </a:lnTo>
                  <a:lnTo>
                    <a:pt x="1595" y="2318"/>
                  </a:lnTo>
                  <a:lnTo>
                    <a:pt x="657" y="2545"/>
                  </a:lnTo>
                  <a:lnTo>
                    <a:pt x="135" y="2572"/>
                  </a:lnTo>
                  <a:lnTo>
                    <a:pt x="81" y="2586"/>
                  </a:lnTo>
                  <a:lnTo>
                    <a:pt x="1" y="2666"/>
                  </a:lnTo>
                  <a:lnTo>
                    <a:pt x="1" y="2706"/>
                  </a:lnTo>
                  <a:lnTo>
                    <a:pt x="14" y="2760"/>
                  </a:lnTo>
                  <a:lnTo>
                    <a:pt x="81" y="2840"/>
                  </a:lnTo>
                  <a:lnTo>
                    <a:pt x="135" y="2840"/>
                  </a:lnTo>
                  <a:lnTo>
                    <a:pt x="684" y="2800"/>
                  </a:lnTo>
                  <a:lnTo>
                    <a:pt x="1675" y="2572"/>
                  </a:lnTo>
                  <a:lnTo>
                    <a:pt x="2532" y="2197"/>
                  </a:lnTo>
                  <a:lnTo>
                    <a:pt x="3269" y="1742"/>
                  </a:lnTo>
                  <a:lnTo>
                    <a:pt x="4126" y="1018"/>
                  </a:lnTo>
                  <a:lnTo>
                    <a:pt x="4743" y="295"/>
                  </a:lnTo>
                  <a:lnTo>
                    <a:pt x="4796" y="215"/>
                  </a:lnTo>
                  <a:lnTo>
                    <a:pt x="4823" y="161"/>
                  </a:lnTo>
                  <a:lnTo>
                    <a:pt x="4796" y="67"/>
                  </a:lnTo>
                  <a:lnTo>
                    <a:pt x="4756" y="27"/>
                  </a:lnTo>
                  <a:lnTo>
                    <a:pt x="4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1666007" y="2530589"/>
              <a:ext cx="107144" cy="104257"/>
            </a:xfrm>
            <a:custGeom>
              <a:avLst/>
              <a:gdLst/>
              <a:ahLst/>
              <a:cxnLst/>
              <a:rect l="l" t="t" r="r" b="b"/>
              <a:pathLst>
                <a:path w="965" h="939" extrusionOk="0">
                  <a:moveTo>
                    <a:pt x="804" y="1"/>
                  </a:moveTo>
                  <a:lnTo>
                    <a:pt x="107" y="135"/>
                  </a:lnTo>
                  <a:lnTo>
                    <a:pt x="67" y="148"/>
                  </a:lnTo>
                  <a:lnTo>
                    <a:pt x="0" y="229"/>
                  </a:lnTo>
                  <a:lnTo>
                    <a:pt x="14" y="282"/>
                  </a:lnTo>
                  <a:lnTo>
                    <a:pt x="27" y="336"/>
                  </a:lnTo>
                  <a:lnTo>
                    <a:pt x="107" y="389"/>
                  </a:lnTo>
                  <a:lnTo>
                    <a:pt x="161" y="389"/>
                  </a:lnTo>
                  <a:lnTo>
                    <a:pt x="697" y="282"/>
                  </a:lnTo>
                  <a:lnTo>
                    <a:pt x="697" y="805"/>
                  </a:lnTo>
                  <a:lnTo>
                    <a:pt x="697" y="858"/>
                  </a:lnTo>
                  <a:lnTo>
                    <a:pt x="777" y="938"/>
                  </a:lnTo>
                  <a:lnTo>
                    <a:pt x="884" y="938"/>
                  </a:lnTo>
                  <a:lnTo>
                    <a:pt x="951" y="858"/>
                  </a:lnTo>
                  <a:lnTo>
                    <a:pt x="965" y="805"/>
                  </a:lnTo>
                  <a:lnTo>
                    <a:pt x="965" y="121"/>
                  </a:lnTo>
                  <a:lnTo>
                    <a:pt x="951" y="68"/>
                  </a:lnTo>
                  <a:lnTo>
                    <a:pt x="911" y="28"/>
                  </a:lnTo>
                  <a:lnTo>
                    <a:pt x="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0"/>
          <p:cNvSpPr txBox="1">
            <a:spLocks noGrp="1"/>
          </p:cNvSpPr>
          <p:nvPr>
            <p:ph type="title"/>
          </p:nvPr>
        </p:nvSpPr>
        <p:spPr>
          <a:xfrm>
            <a:off x="2337050" y="203675"/>
            <a:ext cx="4470000" cy="6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Label Data</a:t>
            </a:r>
            <a:endParaRPr sz="3000"/>
          </a:p>
        </p:txBody>
      </p:sp>
      <p:cxnSp>
        <p:nvCxnSpPr>
          <p:cNvPr id="499" name="Google Shape;499;p40"/>
          <p:cNvCxnSpPr/>
          <p:nvPr/>
        </p:nvCxnSpPr>
        <p:spPr>
          <a:xfrm rot="10800000">
            <a:off x="2915500" y="1665950"/>
            <a:ext cx="944400" cy="330000"/>
          </a:xfrm>
          <a:prstGeom prst="straightConnector1">
            <a:avLst/>
          </a:prstGeom>
          <a:noFill/>
          <a:ln w="19050" cap="flat" cmpd="sng">
            <a:solidFill>
              <a:schemeClr val="accent6"/>
            </a:solidFill>
            <a:prstDash val="solid"/>
            <a:round/>
            <a:headEnd type="none" w="med" len="med"/>
            <a:tailEnd type="none" w="med" len="med"/>
          </a:ln>
        </p:spPr>
      </p:cxnSp>
      <p:cxnSp>
        <p:nvCxnSpPr>
          <p:cNvPr id="500" name="Google Shape;500;p40"/>
          <p:cNvCxnSpPr/>
          <p:nvPr/>
        </p:nvCxnSpPr>
        <p:spPr>
          <a:xfrm rot="10800000" flipH="1">
            <a:off x="5214050" y="1461275"/>
            <a:ext cx="603000" cy="409500"/>
          </a:xfrm>
          <a:prstGeom prst="straightConnector1">
            <a:avLst/>
          </a:prstGeom>
          <a:noFill/>
          <a:ln w="19050" cap="flat" cmpd="sng">
            <a:solidFill>
              <a:schemeClr val="accent4"/>
            </a:solidFill>
            <a:prstDash val="solid"/>
            <a:round/>
            <a:headEnd type="none" w="med" len="med"/>
            <a:tailEnd type="none" w="med" len="med"/>
          </a:ln>
        </p:spPr>
      </p:cxnSp>
      <p:grpSp>
        <p:nvGrpSpPr>
          <p:cNvPr id="501" name="Google Shape;501;p40"/>
          <p:cNvGrpSpPr/>
          <p:nvPr/>
        </p:nvGrpSpPr>
        <p:grpSpPr>
          <a:xfrm>
            <a:off x="6374738" y="3363863"/>
            <a:ext cx="1879822" cy="1048800"/>
            <a:chOff x="6807025" y="3443513"/>
            <a:chExt cx="1879822" cy="1048800"/>
          </a:xfrm>
        </p:grpSpPr>
        <p:sp>
          <p:nvSpPr>
            <p:cNvPr id="502" name="Google Shape;502;p40"/>
            <p:cNvSpPr txBox="1"/>
            <p:nvPr/>
          </p:nvSpPr>
          <p:spPr>
            <a:xfrm>
              <a:off x="6807025" y="34435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b="1">
                  <a:solidFill>
                    <a:schemeClr val="accent2"/>
                  </a:solidFill>
                  <a:latin typeface="Fira Sans Extra Condensed"/>
                  <a:ea typeface="Fira Sans Extra Condensed"/>
                  <a:cs typeface="Fira Sans Extra Condensed"/>
                  <a:sym typeface="Fira Sans Extra Condensed"/>
                </a:rPr>
                <a:t>36%</a:t>
              </a:r>
              <a:endParaRPr sz="2000" b="1">
                <a:solidFill>
                  <a:schemeClr val="accent2"/>
                </a:solidFill>
                <a:latin typeface="Fira Sans Extra Condensed"/>
                <a:ea typeface="Fira Sans Extra Condensed"/>
                <a:cs typeface="Fira Sans Extra Condensed"/>
                <a:sym typeface="Fira Sans Extra Condensed"/>
              </a:endParaRPr>
            </a:p>
          </p:txBody>
        </p:sp>
        <p:sp>
          <p:nvSpPr>
            <p:cNvPr id="503" name="Google Shape;503;p40"/>
            <p:cNvSpPr txBox="1"/>
            <p:nvPr/>
          </p:nvSpPr>
          <p:spPr>
            <a:xfrm>
              <a:off x="6807047" y="37660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Seker</a:t>
              </a:r>
              <a:endParaRPr>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504" name="Google Shape;504;p40"/>
          <p:cNvGrpSpPr/>
          <p:nvPr/>
        </p:nvGrpSpPr>
        <p:grpSpPr>
          <a:xfrm>
            <a:off x="5817038" y="1141625"/>
            <a:ext cx="1879822" cy="1048800"/>
            <a:chOff x="6807038" y="1536563"/>
            <a:chExt cx="1879822" cy="1048800"/>
          </a:xfrm>
        </p:grpSpPr>
        <p:sp>
          <p:nvSpPr>
            <p:cNvPr id="505" name="Google Shape;505;p40"/>
            <p:cNvSpPr txBox="1"/>
            <p:nvPr/>
          </p:nvSpPr>
          <p:spPr>
            <a:xfrm>
              <a:off x="6807038" y="153656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b="1">
                  <a:solidFill>
                    <a:schemeClr val="accent4"/>
                  </a:solidFill>
                  <a:latin typeface="Fira Sans Extra Condensed"/>
                  <a:ea typeface="Fira Sans Extra Condensed"/>
                  <a:cs typeface="Fira Sans Extra Condensed"/>
                  <a:sym typeface="Fira Sans Extra Condensed"/>
                </a:rPr>
                <a:t>9%</a:t>
              </a:r>
              <a:endParaRPr sz="2000" b="1">
                <a:solidFill>
                  <a:schemeClr val="accent4"/>
                </a:solidFill>
                <a:latin typeface="Fira Sans Extra Condensed"/>
                <a:ea typeface="Fira Sans Extra Condensed"/>
                <a:cs typeface="Fira Sans Extra Condensed"/>
                <a:sym typeface="Fira Sans Extra Condensed"/>
              </a:endParaRPr>
            </a:p>
          </p:txBody>
        </p:sp>
        <p:sp>
          <p:nvSpPr>
            <p:cNvPr id="506" name="Google Shape;506;p40"/>
            <p:cNvSpPr txBox="1"/>
            <p:nvPr/>
          </p:nvSpPr>
          <p:spPr>
            <a:xfrm>
              <a:off x="6807059" y="185906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Bombay</a:t>
              </a:r>
              <a:endParaRPr>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507" name="Google Shape;507;p40"/>
          <p:cNvGrpSpPr/>
          <p:nvPr/>
        </p:nvGrpSpPr>
        <p:grpSpPr>
          <a:xfrm>
            <a:off x="1035687" y="1306556"/>
            <a:ext cx="1879822" cy="1048788"/>
            <a:chOff x="457212" y="1558650"/>
            <a:chExt cx="1879822" cy="1048788"/>
          </a:xfrm>
        </p:grpSpPr>
        <p:sp>
          <p:nvSpPr>
            <p:cNvPr id="508" name="Google Shape;508;p40"/>
            <p:cNvSpPr txBox="1"/>
            <p:nvPr/>
          </p:nvSpPr>
          <p:spPr>
            <a:xfrm>
              <a:off x="457212" y="15586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2000" b="1">
                  <a:solidFill>
                    <a:schemeClr val="accent6"/>
                  </a:solidFill>
                  <a:latin typeface="Fira Sans Extra Condensed"/>
                  <a:ea typeface="Fira Sans Extra Condensed"/>
                  <a:cs typeface="Fira Sans Extra Condensed"/>
                  <a:sym typeface="Fira Sans Extra Condensed"/>
                </a:rPr>
                <a:t>22.8%</a:t>
              </a:r>
              <a:endParaRPr sz="2000" b="1">
                <a:solidFill>
                  <a:schemeClr val="accent6"/>
                </a:solidFill>
                <a:latin typeface="Fira Sans Extra Condensed"/>
                <a:ea typeface="Fira Sans Extra Condensed"/>
                <a:cs typeface="Fira Sans Extra Condensed"/>
                <a:sym typeface="Fira Sans Extra Condensed"/>
              </a:endParaRPr>
            </a:p>
          </p:txBody>
        </p:sp>
        <p:sp>
          <p:nvSpPr>
            <p:cNvPr id="509" name="Google Shape;509;p40"/>
            <p:cNvSpPr txBox="1"/>
            <p:nvPr/>
          </p:nvSpPr>
          <p:spPr>
            <a:xfrm>
              <a:off x="457234" y="18811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Roboto"/>
                  <a:ea typeface="Roboto"/>
                  <a:cs typeface="Roboto"/>
                  <a:sym typeface="Roboto"/>
                </a:rPr>
                <a:t>Barbunya </a:t>
              </a:r>
              <a:endParaRPr>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sp>
        <p:nvSpPr>
          <p:cNvPr id="510" name="Google Shape;510;p40"/>
          <p:cNvSpPr/>
          <p:nvPr/>
        </p:nvSpPr>
        <p:spPr>
          <a:xfrm>
            <a:off x="3045775" y="1453488"/>
            <a:ext cx="3052500" cy="3052500"/>
          </a:xfrm>
          <a:prstGeom prst="pie">
            <a:avLst>
              <a:gd name="adj1" fmla="val 2991682"/>
              <a:gd name="adj2" fmla="val 1272218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p:nvPr/>
        </p:nvSpPr>
        <p:spPr>
          <a:xfrm>
            <a:off x="3045775" y="1453488"/>
            <a:ext cx="3052500" cy="3052500"/>
          </a:xfrm>
          <a:prstGeom prst="pie">
            <a:avLst>
              <a:gd name="adj1" fmla="val 18630211"/>
              <a:gd name="adj2" fmla="val 542573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0"/>
          <p:cNvSpPr/>
          <p:nvPr/>
        </p:nvSpPr>
        <p:spPr>
          <a:xfrm>
            <a:off x="3045775" y="1453488"/>
            <a:ext cx="3052500" cy="3052500"/>
          </a:xfrm>
          <a:prstGeom prst="pie">
            <a:avLst>
              <a:gd name="adj1" fmla="val 17484955"/>
              <a:gd name="adj2" fmla="val 1865287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0"/>
          <p:cNvSpPr/>
          <p:nvPr/>
        </p:nvSpPr>
        <p:spPr>
          <a:xfrm>
            <a:off x="3045775" y="1453488"/>
            <a:ext cx="3052500" cy="3052500"/>
          </a:xfrm>
          <a:prstGeom prst="pie">
            <a:avLst>
              <a:gd name="adj1" fmla="val 12602152"/>
              <a:gd name="adj2" fmla="val 17491412"/>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 name="Google Shape;514;p40"/>
          <p:cNvGrpSpPr/>
          <p:nvPr/>
        </p:nvGrpSpPr>
        <p:grpSpPr>
          <a:xfrm>
            <a:off x="1035687" y="4009994"/>
            <a:ext cx="1879823" cy="1048788"/>
            <a:chOff x="457212" y="3443525"/>
            <a:chExt cx="1879823" cy="1048788"/>
          </a:xfrm>
        </p:grpSpPr>
        <p:sp>
          <p:nvSpPr>
            <p:cNvPr id="515" name="Google Shape;515;p40"/>
            <p:cNvSpPr txBox="1"/>
            <p:nvPr/>
          </p:nvSpPr>
          <p:spPr>
            <a:xfrm>
              <a:off x="457212" y="34435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2000" b="1">
                  <a:solidFill>
                    <a:schemeClr val="accent3"/>
                  </a:solidFill>
                  <a:latin typeface="Fira Sans Extra Condensed"/>
                  <a:ea typeface="Fira Sans Extra Condensed"/>
                  <a:cs typeface="Fira Sans Extra Condensed"/>
                  <a:sym typeface="Fira Sans Extra Condensed"/>
                </a:rPr>
                <a:t>33.2%</a:t>
              </a:r>
              <a:endParaRPr sz="2000" b="1">
                <a:solidFill>
                  <a:schemeClr val="accent3"/>
                </a:solidFill>
                <a:latin typeface="Fira Sans Extra Condensed"/>
                <a:ea typeface="Fira Sans Extra Condensed"/>
                <a:cs typeface="Fira Sans Extra Condensed"/>
                <a:sym typeface="Fira Sans Extra Condensed"/>
              </a:endParaRPr>
            </a:p>
          </p:txBody>
        </p:sp>
        <p:sp>
          <p:nvSpPr>
            <p:cNvPr id="516" name="Google Shape;516;p40"/>
            <p:cNvSpPr txBox="1"/>
            <p:nvPr/>
          </p:nvSpPr>
          <p:spPr>
            <a:xfrm>
              <a:off x="457234" y="376601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Roboto"/>
                  <a:ea typeface="Roboto"/>
                  <a:cs typeface="Roboto"/>
                  <a:sym typeface="Roboto"/>
                </a:rPr>
                <a:t>Horoz</a:t>
              </a:r>
              <a:endParaRPr>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cxnSp>
        <p:nvCxnSpPr>
          <p:cNvPr id="517" name="Google Shape;517;p40"/>
          <p:cNvCxnSpPr/>
          <p:nvPr/>
        </p:nvCxnSpPr>
        <p:spPr>
          <a:xfrm flipH="1">
            <a:off x="2847175" y="3395625"/>
            <a:ext cx="967200" cy="762300"/>
          </a:xfrm>
          <a:prstGeom prst="straightConnector1">
            <a:avLst/>
          </a:prstGeom>
          <a:noFill/>
          <a:ln w="19050" cap="flat" cmpd="sng">
            <a:solidFill>
              <a:schemeClr val="accent3"/>
            </a:solidFill>
            <a:prstDash val="solid"/>
            <a:round/>
            <a:headEnd type="none" w="med" len="med"/>
            <a:tailEnd type="none" w="med" len="med"/>
          </a:ln>
        </p:spPr>
      </p:cxnSp>
      <p:cxnSp>
        <p:nvCxnSpPr>
          <p:cNvPr id="518" name="Google Shape;518;p40"/>
          <p:cNvCxnSpPr/>
          <p:nvPr/>
        </p:nvCxnSpPr>
        <p:spPr>
          <a:xfrm rot="10800000">
            <a:off x="5248200" y="3293250"/>
            <a:ext cx="1160700" cy="466500"/>
          </a:xfrm>
          <a:prstGeom prst="straightConnector1">
            <a:avLst/>
          </a:prstGeom>
          <a:noFill/>
          <a:ln w="19050" cap="flat" cmpd="sng">
            <a:solidFill>
              <a:schemeClr val="accent2"/>
            </a:solidFill>
            <a:prstDash val="solid"/>
            <a:round/>
            <a:headEnd type="none" w="med" len="med"/>
            <a:tailEnd type="none" w="med" len="med"/>
          </a:ln>
        </p:spPr>
      </p:cxnSp>
      <p:pic>
        <p:nvPicPr>
          <p:cNvPr id="519" name="Google Shape;519;p40"/>
          <p:cNvPicPr preferRelativeResize="0"/>
          <p:nvPr/>
        </p:nvPicPr>
        <p:blipFill>
          <a:blip r:embed="rId3">
            <a:alphaModFix/>
          </a:blip>
          <a:stretch>
            <a:fillRect/>
          </a:stretch>
        </p:blipFill>
        <p:spPr>
          <a:xfrm>
            <a:off x="584648" y="975362"/>
            <a:ext cx="1355900" cy="1622378"/>
          </a:xfrm>
          <a:prstGeom prst="rect">
            <a:avLst/>
          </a:prstGeom>
          <a:noFill/>
          <a:ln>
            <a:noFill/>
          </a:ln>
          <a:effectLst>
            <a:outerShdw blurRad="57150" dist="19050" dir="5400000" algn="bl" rotWithShape="0">
              <a:srgbClr val="000000">
                <a:alpha val="50000"/>
              </a:srgbClr>
            </a:outerShdw>
          </a:effectLst>
        </p:spPr>
      </p:pic>
      <p:pic>
        <p:nvPicPr>
          <p:cNvPr id="520" name="Google Shape;520;p40"/>
          <p:cNvPicPr preferRelativeResize="0"/>
          <p:nvPr/>
        </p:nvPicPr>
        <p:blipFill>
          <a:blip r:embed="rId4">
            <a:alphaModFix/>
          </a:blip>
          <a:stretch>
            <a:fillRect/>
          </a:stretch>
        </p:blipFill>
        <p:spPr>
          <a:xfrm>
            <a:off x="6636700" y="619175"/>
            <a:ext cx="1355900" cy="1622375"/>
          </a:xfrm>
          <a:prstGeom prst="rect">
            <a:avLst/>
          </a:prstGeom>
          <a:noFill/>
          <a:ln>
            <a:noFill/>
          </a:ln>
          <a:effectLst>
            <a:outerShdw blurRad="57150" dist="19050" dir="5400000" algn="bl" rotWithShape="0">
              <a:srgbClr val="000000">
                <a:alpha val="50000"/>
              </a:srgbClr>
            </a:outerShdw>
          </a:effectLst>
        </p:spPr>
      </p:pic>
      <p:pic>
        <p:nvPicPr>
          <p:cNvPr id="521" name="Google Shape;521;p40"/>
          <p:cNvPicPr preferRelativeResize="0"/>
          <p:nvPr/>
        </p:nvPicPr>
        <p:blipFill>
          <a:blip r:embed="rId5">
            <a:alphaModFix/>
          </a:blip>
          <a:stretch>
            <a:fillRect/>
          </a:stretch>
        </p:blipFill>
        <p:spPr>
          <a:xfrm>
            <a:off x="7103050" y="3027863"/>
            <a:ext cx="1445175" cy="1720825"/>
          </a:xfrm>
          <a:prstGeom prst="rect">
            <a:avLst/>
          </a:prstGeom>
          <a:noFill/>
          <a:ln>
            <a:noFill/>
          </a:ln>
          <a:effectLst>
            <a:outerShdw blurRad="57150" dist="19050" dir="5400000" algn="bl" rotWithShape="0">
              <a:srgbClr val="000000">
                <a:alpha val="50000"/>
              </a:srgbClr>
            </a:outerShdw>
          </a:effectLst>
        </p:spPr>
      </p:pic>
      <p:pic>
        <p:nvPicPr>
          <p:cNvPr id="522" name="Google Shape;522;p40"/>
          <p:cNvPicPr preferRelativeResize="0"/>
          <p:nvPr/>
        </p:nvPicPr>
        <p:blipFill>
          <a:blip r:embed="rId6">
            <a:alphaModFix/>
          </a:blip>
          <a:stretch>
            <a:fillRect/>
          </a:stretch>
        </p:blipFill>
        <p:spPr>
          <a:xfrm>
            <a:off x="685100" y="3395622"/>
            <a:ext cx="1355900" cy="1647576"/>
          </a:xfrm>
          <a:prstGeom prst="rect">
            <a:avLst/>
          </a:prstGeom>
          <a:noFill/>
          <a:ln>
            <a:noFill/>
          </a:ln>
          <a:effectLst>
            <a:outerShdw blurRad="57150" algn="bl" rotWithShape="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1"/>
          <p:cNvSpPr txBox="1">
            <a:spLocks noGrp="1"/>
          </p:cNvSpPr>
          <p:nvPr>
            <p:ph type="title"/>
          </p:nvPr>
        </p:nvSpPr>
        <p:spPr>
          <a:xfrm>
            <a:off x="456850" y="3116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Train Test Split</a:t>
            </a:r>
            <a:endParaRPr sz="3000"/>
          </a:p>
        </p:txBody>
      </p:sp>
      <p:grpSp>
        <p:nvGrpSpPr>
          <p:cNvPr id="528" name="Google Shape;528;p41"/>
          <p:cNvGrpSpPr/>
          <p:nvPr/>
        </p:nvGrpSpPr>
        <p:grpSpPr>
          <a:xfrm rot="-5400000">
            <a:off x="831876" y="1087321"/>
            <a:ext cx="2989502" cy="3524594"/>
            <a:chOff x="729476" y="1451446"/>
            <a:chExt cx="2989502" cy="3524594"/>
          </a:xfrm>
        </p:grpSpPr>
        <p:sp>
          <p:nvSpPr>
            <p:cNvPr id="529" name="Google Shape;529;p41"/>
            <p:cNvSpPr/>
            <p:nvPr/>
          </p:nvSpPr>
          <p:spPr>
            <a:xfrm flipH="1">
              <a:off x="729476" y="1451446"/>
              <a:ext cx="1811983" cy="2950290"/>
            </a:xfrm>
            <a:custGeom>
              <a:avLst/>
              <a:gdLst/>
              <a:ahLst/>
              <a:cxnLst/>
              <a:rect l="l" t="t" r="r" b="b"/>
              <a:pathLst>
                <a:path w="54149" h="88166" extrusionOk="0">
                  <a:moveTo>
                    <a:pt x="9152" y="1"/>
                  </a:moveTo>
                  <a:cubicBezTo>
                    <a:pt x="4099" y="1"/>
                    <a:pt x="1" y="4099"/>
                    <a:pt x="1" y="9151"/>
                  </a:cubicBezTo>
                  <a:cubicBezTo>
                    <a:pt x="1" y="14224"/>
                    <a:pt x="4099" y="18322"/>
                    <a:pt x="9152" y="18322"/>
                  </a:cubicBezTo>
                  <a:cubicBezTo>
                    <a:pt x="23872" y="18322"/>
                    <a:pt x="35828" y="30277"/>
                    <a:pt x="35828" y="44998"/>
                  </a:cubicBezTo>
                  <a:cubicBezTo>
                    <a:pt x="35828" y="56496"/>
                    <a:pt x="28507" y="66661"/>
                    <a:pt x="17586" y="70302"/>
                  </a:cubicBezTo>
                  <a:cubicBezTo>
                    <a:pt x="12792" y="71893"/>
                    <a:pt x="10186" y="77085"/>
                    <a:pt x="11797" y="81899"/>
                  </a:cubicBezTo>
                  <a:cubicBezTo>
                    <a:pt x="13070" y="85738"/>
                    <a:pt x="16651" y="88165"/>
                    <a:pt x="20490" y="88165"/>
                  </a:cubicBezTo>
                  <a:cubicBezTo>
                    <a:pt x="21445" y="88165"/>
                    <a:pt x="22420" y="88006"/>
                    <a:pt x="23375" y="87688"/>
                  </a:cubicBezTo>
                  <a:cubicBezTo>
                    <a:pt x="41795" y="81561"/>
                    <a:pt x="54149" y="64393"/>
                    <a:pt x="54149" y="44998"/>
                  </a:cubicBezTo>
                  <a:cubicBezTo>
                    <a:pt x="54149" y="20172"/>
                    <a:pt x="33958" y="1"/>
                    <a:pt x="9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1"/>
            <p:cNvSpPr/>
            <p:nvPr/>
          </p:nvSpPr>
          <p:spPr>
            <a:xfrm rot="9055192">
              <a:off x="1251731" y="3292612"/>
              <a:ext cx="1757574" cy="1340820"/>
            </a:xfrm>
            <a:custGeom>
              <a:avLst/>
              <a:gdLst/>
              <a:ahLst/>
              <a:cxnLst/>
              <a:rect l="l" t="t" r="r" b="b"/>
              <a:pathLst>
                <a:path w="52518" h="40065" extrusionOk="0">
                  <a:moveTo>
                    <a:pt x="9151" y="0"/>
                  </a:moveTo>
                  <a:cubicBezTo>
                    <a:pt x="4099" y="0"/>
                    <a:pt x="1" y="4118"/>
                    <a:pt x="1" y="9171"/>
                  </a:cubicBezTo>
                  <a:cubicBezTo>
                    <a:pt x="1" y="14224"/>
                    <a:pt x="4099" y="18322"/>
                    <a:pt x="9151" y="18322"/>
                  </a:cubicBezTo>
                  <a:cubicBezTo>
                    <a:pt x="19834" y="18322"/>
                    <a:pt x="29482" y="24687"/>
                    <a:pt x="33679" y="34514"/>
                  </a:cubicBezTo>
                  <a:cubicBezTo>
                    <a:pt x="35171" y="37976"/>
                    <a:pt x="38553" y="40064"/>
                    <a:pt x="42113" y="40064"/>
                  </a:cubicBezTo>
                  <a:cubicBezTo>
                    <a:pt x="43307" y="40064"/>
                    <a:pt x="44540" y="39826"/>
                    <a:pt x="45714" y="39328"/>
                  </a:cubicBezTo>
                  <a:cubicBezTo>
                    <a:pt x="50369" y="37339"/>
                    <a:pt x="52517" y="31948"/>
                    <a:pt x="50528" y="27293"/>
                  </a:cubicBezTo>
                  <a:cubicBezTo>
                    <a:pt x="43426" y="10722"/>
                    <a:pt x="27194" y="0"/>
                    <a:pt x="9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1"/>
            <p:cNvSpPr/>
            <p:nvPr/>
          </p:nvSpPr>
          <p:spPr>
            <a:xfrm>
              <a:off x="1907017" y="1451446"/>
              <a:ext cx="1811961" cy="2950255"/>
            </a:xfrm>
            <a:custGeom>
              <a:avLst/>
              <a:gdLst/>
              <a:ahLst/>
              <a:cxnLst/>
              <a:rect l="l" t="t" r="r" b="b"/>
              <a:pathLst>
                <a:path w="54149" h="88166" extrusionOk="0">
                  <a:moveTo>
                    <a:pt x="9152" y="1"/>
                  </a:moveTo>
                  <a:cubicBezTo>
                    <a:pt x="4099" y="1"/>
                    <a:pt x="1" y="4099"/>
                    <a:pt x="1" y="9151"/>
                  </a:cubicBezTo>
                  <a:cubicBezTo>
                    <a:pt x="1" y="14224"/>
                    <a:pt x="4099" y="18322"/>
                    <a:pt x="9152" y="18322"/>
                  </a:cubicBezTo>
                  <a:cubicBezTo>
                    <a:pt x="23872" y="18322"/>
                    <a:pt x="35828" y="30277"/>
                    <a:pt x="35828" y="44998"/>
                  </a:cubicBezTo>
                  <a:cubicBezTo>
                    <a:pt x="35828" y="56496"/>
                    <a:pt x="28507" y="66661"/>
                    <a:pt x="17586" y="70302"/>
                  </a:cubicBezTo>
                  <a:cubicBezTo>
                    <a:pt x="12792" y="71893"/>
                    <a:pt x="10186" y="77085"/>
                    <a:pt x="11797" y="81899"/>
                  </a:cubicBezTo>
                  <a:cubicBezTo>
                    <a:pt x="13070" y="85738"/>
                    <a:pt x="16651" y="88165"/>
                    <a:pt x="20490" y="88165"/>
                  </a:cubicBezTo>
                  <a:cubicBezTo>
                    <a:pt x="21445" y="88165"/>
                    <a:pt x="22420" y="88006"/>
                    <a:pt x="23375" y="87688"/>
                  </a:cubicBezTo>
                  <a:cubicBezTo>
                    <a:pt x="41795" y="81561"/>
                    <a:pt x="54149" y="64393"/>
                    <a:pt x="54149" y="44998"/>
                  </a:cubicBezTo>
                  <a:cubicBezTo>
                    <a:pt x="54149" y="20172"/>
                    <a:pt x="33958" y="1"/>
                    <a:pt x="9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41"/>
          <p:cNvSpPr txBox="1"/>
          <p:nvPr/>
        </p:nvSpPr>
        <p:spPr>
          <a:xfrm>
            <a:off x="4191325" y="2751375"/>
            <a:ext cx="4096500" cy="15930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Allows model evaluation</a:t>
            </a:r>
            <a:endParaRPr>
              <a:solidFill>
                <a:schemeClr val="dk1"/>
              </a:solidFill>
              <a:latin typeface="Roboto"/>
              <a:ea typeface="Roboto"/>
              <a:cs typeface="Roboto"/>
              <a:sym typeface="Roboto"/>
            </a:endParaRPr>
          </a:p>
          <a:p>
            <a:pPr marL="914400" lvl="1" indent="-317500" algn="l" rtl="0">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Performance comparison after tuning parameters</a:t>
            </a:r>
            <a:endParaRPr>
              <a:solidFill>
                <a:schemeClr val="dk1"/>
              </a:solidFill>
              <a:latin typeface="Roboto"/>
              <a:ea typeface="Roboto"/>
              <a:cs typeface="Roboto"/>
              <a:sym typeface="Roboto"/>
            </a:endParaRPr>
          </a:p>
          <a:p>
            <a:pPr marL="457200" lvl="0" indent="-317500" algn="l" rtl="0">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Avoids overfitting</a:t>
            </a:r>
            <a:endParaRPr>
              <a:solidFill>
                <a:schemeClr val="dk1"/>
              </a:solidFill>
              <a:latin typeface="Roboto"/>
              <a:ea typeface="Roboto"/>
              <a:cs typeface="Roboto"/>
              <a:sym typeface="Roboto"/>
            </a:endParaRPr>
          </a:p>
          <a:p>
            <a:pPr marL="457200" lvl="0" indent="-317500" algn="l" rtl="0">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Unbiased assessment</a:t>
            </a:r>
            <a:endParaRPr>
              <a:solidFill>
                <a:schemeClr val="dk1"/>
              </a:solidFill>
              <a:latin typeface="Roboto"/>
              <a:ea typeface="Roboto"/>
              <a:cs typeface="Roboto"/>
              <a:sym typeface="Roboto"/>
            </a:endParaRPr>
          </a:p>
          <a:p>
            <a:pPr marL="457200" lvl="0" indent="-317500" algn="l" rtl="0">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10-fold cross-validation</a:t>
            </a:r>
            <a:endParaRPr>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p:txBody>
      </p:sp>
      <p:sp>
        <p:nvSpPr>
          <p:cNvPr id="533" name="Google Shape;533;p41"/>
          <p:cNvSpPr txBox="1"/>
          <p:nvPr/>
        </p:nvSpPr>
        <p:spPr>
          <a:xfrm>
            <a:off x="5695100" y="2089525"/>
            <a:ext cx="2673900" cy="374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b="1">
                <a:solidFill>
                  <a:schemeClr val="lt1"/>
                </a:solidFill>
                <a:latin typeface="Fira Sans Extra Condensed"/>
                <a:ea typeface="Fira Sans Extra Condensed"/>
                <a:cs typeface="Fira Sans Extra Condensed"/>
                <a:sym typeface="Fira Sans Extra Condensed"/>
              </a:rPr>
              <a:t>20%</a:t>
            </a:r>
            <a:endParaRPr sz="2000" b="1">
              <a:solidFill>
                <a:schemeClr val="lt1"/>
              </a:solidFill>
              <a:latin typeface="Fira Sans Extra Condensed"/>
              <a:ea typeface="Fira Sans Extra Condensed"/>
              <a:cs typeface="Fira Sans Extra Condensed"/>
              <a:sym typeface="Fira Sans Extra Condensed"/>
            </a:endParaRPr>
          </a:p>
        </p:txBody>
      </p:sp>
      <p:sp>
        <p:nvSpPr>
          <p:cNvPr id="534" name="Google Shape;534;p41"/>
          <p:cNvSpPr txBox="1"/>
          <p:nvPr/>
        </p:nvSpPr>
        <p:spPr>
          <a:xfrm>
            <a:off x="5695100" y="1552225"/>
            <a:ext cx="2673900" cy="374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b="1">
                <a:solidFill>
                  <a:schemeClr val="lt1"/>
                </a:solidFill>
                <a:latin typeface="Fira Sans Extra Condensed"/>
                <a:ea typeface="Fira Sans Extra Condensed"/>
                <a:cs typeface="Fira Sans Extra Condensed"/>
                <a:sym typeface="Fira Sans Extra Condensed"/>
              </a:rPr>
              <a:t>80%</a:t>
            </a:r>
            <a:endParaRPr sz="2000" b="1">
              <a:solidFill>
                <a:schemeClr val="lt1"/>
              </a:solidFill>
              <a:latin typeface="Fira Sans Extra Condensed"/>
              <a:ea typeface="Fira Sans Extra Condensed"/>
              <a:cs typeface="Fira Sans Extra Condensed"/>
              <a:sym typeface="Fira Sans Extra Condensed"/>
            </a:endParaRPr>
          </a:p>
        </p:txBody>
      </p:sp>
      <p:sp>
        <p:nvSpPr>
          <p:cNvPr id="535" name="Google Shape;535;p41"/>
          <p:cNvSpPr txBox="1"/>
          <p:nvPr/>
        </p:nvSpPr>
        <p:spPr>
          <a:xfrm>
            <a:off x="3631750" y="20379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2000" b="1">
                <a:solidFill>
                  <a:schemeClr val="accent4"/>
                </a:solidFill>
                <a:latin typeface="Fira Sans Extra Condensed"/>
                <a:ea typeface="Fira Sans Extra Condensed"/>
                <a:cs typeface="Fira Sans Extra Condensed"/>
                <a:sym typeface="Fira Sans Extra Condensed"/>
              </a:rPr>
              <a:t>Testing set</a:t>
            </a:r>
            <a:endParaRPr sz="2000" b="1">
              <a:solidFill>
                <a:schemeClr val="accent4"/>
              </a:solidFill>
              <a:latin typeface="Fira Sans Extra Condensed"/>
              <a:ea typeface="Fira Sans Extra Condensed"/>
              <a:cs typeface="Fira Sans Extra Condensed"/>
              <a:sym typeface="Fira Sans Extra Condensed"/>
            </a:endParaRPr>
          </a:p>
        </p:txBody>
      </p:sp>
      <p:sp>
        <p:nvSpPr>
          <p:cNvPr id="536" name="Google Shape;536;p41"/>
          <p:cNvSpPr txBox="1"/>
          <p:nvPr/>
        </p:nvSpPr>
        <p:spPr>
          <a:xfrm>
            <a:off x="3631750" y="1441225"/>
            <a:ext cx="1879800" cy="596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2000" b="1">
                <a:solidFill>
                  <a:schemeClr val="accent6"/>
                </a:solidFill>
                <a:latin typeface="Fira Sans Extra Condensed"/>
                <a:ea typeface="Fira Sans Extra Condensed"/>
                <a:cs typeface="Fira Sans Extra Condensed"/>
                <a:sym typeface="Fira Sans Extra Condensed"/>
              </a:rPr>
              <a:t>Training set</a:t>
            </a:r>
            <a:endParaRPr sz="2000" b="1">
              <a:solidFill>
                <a:schemeClr val="accent6"/>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KNN Classification</a:t>
            </a:r>
            <a:endParaRPr/>
          </a:p>
        </p:txBody>
      </p:sp>
      <p:grpSp>
        <p:nvGrpSpPr>
          <p:cNvPr id="542" name="Google Shape;542;p42"/>
          <p:cNvGrpSpPr/>
          <p:nvPr/>
        </p:nvGrpSpPr>
        <p:grpSpPr>
          <a:xfrm>
            <a:off x="7051947" y="1529300"/>
            <a:ext cx="1585067" cy="1585067"/>
            <a:chOff x="7051947" y="1529300"/>
            <a:chExt cx="1585067" cy="1585067"/>
          </a:xfrm>
        </p:grpSpPr>
        <p:sp>
          <p:nvSpPr>
            <p:cNvPr id="543" name="Google Shape;543;p42"/>
            <p:cNvSpPr/>
            <p:nvPr/>
          </p:nvSpPr>
          <p:spPr>
            <a:xfrm>
              <a:off x="7051947" y="1529300"/>
              <a:ext cx="1585067" cy="1585067"/>
            </a:xfrm>
            <a:prstGeom prst="donut">
              <a:avLst>
                <a:gd name="adj" fmla="val 16212"/>
              </a:avLst>
            </a:prstGeom>
            <a:noFill/>
            <a:ln w="1905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B5394"/>
                </a:solidFill>
              </a:endParaRPr>
            </a:p>
          </p:txBody>
        </p:sp>
        <p:sp>
          <p:nvSpPr>
            <p:cNvPr id="544" name="Google Shape;544;p42"/>
            <p:cNvSpPr/>
            <p:nvPr/>
          </p:nvSpPr>
          <p:spPr>
            <a:xfrm>
              <a:off x="7053770" y="1531138"/>
              <a:ext cx="1581393" cy="1581393"/>
            </a:xfrm>
            <a:prstGeom prst="blockArc">
              <a:avLst>
                <a:gd name="adj1" fmla="val 16815620"/>
                <a:gd name="adj2" fmla="val 16198046"/>
                <a:gd name="adj3" fmla="val 16139"/>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B5394"/>
                </a:solidFill>
              </a:endParaRPr>
            </a:p>
          </p:txBody>
        </p:sp>
      </p:grpSp>
      <p:sp>
        <p:nvSpPr>
          <p:cNvPr id="545" name="Google Shape;545;p42"/>
          <p:cNvSpPr txBox="1"/>
          <p:nvPr/>
        </p:nvSpPr>
        <p:spPr>
          <a:xfrm>
            <a:off x="7299086" y="2179875"/>
            <a:ext cx="10908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rgbClr val="0B5394"/>
                </a:solidFill>
                <a:latin typeface="Fira Sans Extra Condensed Medium"/>
                <a:ea typeface="Fira Sans Extra Condensed Medium"/>
                <a:cs typeface="Fira Sans Extra Condensed Medium"/>
                <a:sym typeface="Fira Sans Extra Condensed Medium"/>
              </a:rPr>
              <a:t>98.49</a:t>
            </a:r>
            <a:r>
              <a:rPr lang="en" sz="2000">
                <a:solidFill>
                  <a:srgbClr val="0B5394"/>
                </a:solidFill>
                <a:latin typeface="Fira Sans Extra Condensed"/>
                <a:ea typeface="Fira Sans Extra Condensed"/>
                <a:cs typeface="Fira Sans Extra Condensed"/>
                <a:sym typeface="Fira Sans Extra Condensed"/>
              </a:rPr>
              <a:t>%</a:t>
            </a:r>
            <a:endParaRPr sz="2000">
              <a:solidFill>
                <a:srgbClr val="0B5394"/>
              </a:solidFill>
              <a:latin typeface="Fira Sans Extra Condensed"/>
              <a:ea typeface="Fira Sans Extra Condensed"/>
              <a:cs typeface="Fira Sans Extra Condensed"/>
              <a:sym typeface="Fira Sans Extra Condensed"/>
            </a:endParaRPr>
          </a:p>
        </p:txBody>
      </p:sp>
      <p:sp>
        <p:nvSpPr>
          <p:cNvPr id="546" name="Google Shape;546;p42"/>
          <p:cNvSpPr txBox="1"/>
          <p:nvPr/>
        </p:nvSpPr>
        <p:spPr>
          <a:xfrm>
            <a:off x="7052038" y="3562128"/>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a:solidFill>
                  <a:srgbClr val="0B5394"/>
                </a:solidFill>
                <a:latin typeface="Roboto"/>
                <a:ea typeface="Roboto"/>
                <a:cs typeface="Roboto"/>
                <a:sym typeface="Roboto"/>
              </a:rPr>
              <a:t>Yields the highest accuracy</a:t>
            </a:r>
            <a:endParaRPr sz="1600">
              <a:solidFill>
                <a:srgbClr val="0B5394"/>
              </a:solidFill>
              <a:latin typeface="Roboto"/>
              <a:ea typeface="Roboto"/>
              <a:cs typeface="Roboto"/>
              <a:sym typeface="Roboto"/>
            </a:endParaRPr>
          </a:p>
        </p:txBody>
      </p:sp>
      <p:sp>
        <p:nvSpPr>
          <p:cNvPr id="547" name="Google Shape;547;p42"/>
          <p:cNvSpPr txBox="1"/>
          <p:nvPr/>
        </p:nvSpPr>
        <p:spPr>
          <a:xfrm>
            <a:off x="7096593" y="31143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000" b="1">
                <a:solidFill>
                  <a:srgbClr val="0B5394"/>
                </a:solidFill>
                <a:latin typeface="Fira Sans Extra Condensed"/>
                <a:ea typeface="Fira Sans Extra Condensed"/>
                <a:cs typeface="Fira Sans Extra Condensed"/>
                <a:sym typeface="Fira Sans Extra Condensed"/>
              </a:rPr>
              <a:t>K = 7</a:t>
            </a:r>
            <a:endParaRPr sz="2000" b="1">
              <a:solidFill>
                <a:srgbClr val="0B5394"/>
              </a:solidFill>
              <a:latin typeface="Fira Sans Extra Condensed"/>
              <a:ea typeface="Fira Sans Extra Condensed"/>
              <a:cs typeface="Fira Sans Extra Condensed"/>
              <a:sym typeface="Fira Sans Extra Condensed"/>
            </a:endParaRPr>
          </a:p>
        </p:txBody>
      </p:sp>
      <p:pic>
        <p:nvPicPr>
          <p:cNvPr id="548" name="Google Shape;548;p42"/>
          <p:cNvPicPr preferRelativeResize="0"/>
          <p:nvPr/>
        </p:nvPicPr>
        <p:blipFill>
          <a:blip r:embed="rId3">
            <a:alphaModFix/>
          </a:blip>
          <a:stretch>
            <a:fillRect/>
          </a:stretch>
        </p:blipFill>
        <p:spPr>
          <a:xfrm>
            <a:off x="729350" y="1282800"/>
            <a:ext cx="5539550" cy="3240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3"/>
          <p:cNvSpPr txBox="1">
            <a:spLocks noGrp="1"/>
          </p:cNvSpPr>
          <p:nvPr>
            <p:ph type="title"/>
          </p:nvPr>
        </p:nvSpPr>
        <p:spPr>
          <a:xfrm>
            <a:off x="1056750" y="168925"/>
            <a:ext cx="7030500" cy="633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Confusion Matrix &amp; Statistics</a:t>
            </a:r>
            <a:endParaRPr/>
          </a:p>
        </p:txBody>
      </p:sp>
      <p:pic>
        <p:nvPicPr>
          <p:cNvPr id="554" name="Google Shape;554;p43"/>
          <p:cNvPicPr preferRelativeResize="0"/>
          <p:nvPr/>
        </p:nvPicPr>
        <p:blipFill>
          <a:blip r:embed="rId3">
            <a:alphaModFix/>
          </a:blip>
          <a:stretch>
            <a:fillRect/>
          </a:stretch>
        </p:blipFill>
        <p:spPr>
          <a:xfrm>
            <a:off x="1929725" y="721175"/>
            <a:ext cx="5103850" cy="4184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Dataset: Dry Bean</a:t>
            </a:r>
            <a:endParaRPr sz="3000"/>
          </a:p>
        </p:txBody>
      </p:sp>
      <p:sp>
        <p:nvSpPr>
          <p:cNvPr id="329" name="Google Shape;329;p26"/>
          <p:cNvSpPr txBox="1"/>
          <p:nvPr/>
        </p:nvSpPr>
        <p:spPr>
          <a:xfrm>
            <a:off x="571500" y="1178600"/>
            <a:ext cx="8001000" cy="2986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a:latin typeface="Roboto"/>
                <a:ea typeface="Roboto"/>
                <a:cs typeface="Roboto"/>
                <a:sym typeface="Roboto"/>
              </a:rPr>
              <a:t>This dataset can be find in the UCI Machine Learning Repository:</a:t>
            </a:r>
            <a:endParaRPr>
              <a:latin typeface="Roboto"/>
              <a:ea typeface="Roboto"/>
              <a:cs typeface="Roboto"/>
              <a:sym typeface="Roboto"/>
            </a:endParaRPr>
          </a:p>
          <a:p>
            <a:pPr marL="0" lvl="0" indent="457200" algn="l" rtl="0">
              <a:lnSpc>
                <a:spcPct val="200000"/>
              </a:lnSpc>
              <a:spcBef>
                <a:spcPts val="0"/>
              </a:spcBef>
              <a:spcAft>
                <a:spcPts val="0"/>
              </a:spcAft>
              <a:buNone/>
            </a:pPr>
            <a:r>
              <a:rPr lang="en" u="sng">
                <a:solidFill>
                  <a:schemeClr val="hlink"/>
                </a:solidFill>
                <a:latin typeface="Roboto"/>
                <a:ea typeface="Roboto"/>
                <a:cs typeface="Roboto"/>
                <a:sym typeface="Roboto"/>
                <a:hlinkClick r:id="rId3"/>
              </a:rPr>
              <a:t>https://archive-beta.ics.uci.edu/dataset/602/dry+bean+dataset</a:t>
            </a:r>
            <a:endParaRPr>
              <a:latin typeface="Roboto"/>
              <a:ea typeface="Roboto"/>
              <a:cs typeface="Roboto"/>
              <a:sym typeface="Roboto"/>
            </a:endParaRPr>
          </a:p>
          <a:p>
            <a:pPr marL="457200" lvl="0" indent="-317500" algn="l" rtl="0">
              <a:lnSpc>
                <a:spcPct val="200000"/>
              </a:lnSpc>
              <a:spcBef>
                <a:spcPts val="0"/>
              </a:spcBef>
              <a:spcAft>
                <a:spcPts val="0"/>
              </a:spcAft>
              <a:buSzPts val="1400"/>
              <a:buFont typeface="Roboto"/>
              <a:buChar char="●"/>
            </a:pPr>
            <a:r>
              <a:rPr lang="en">
                <a:latin typeface="Roboto"/>
                <a:ea typeface="Roboto"/>
                <a:cs typeface="Roboto"/>
                <a:sym typeface="Roboto"/>
              </a:rPr>
              <a:t>Bean images obtained by high resolution camera and analysis with computer vision system</a:t>
            </a:r>
            <a:endParaRPr>
              <a:latin typeface="Roboto"/>
              <a:ea typeface="Roboto"/>
              <a:cs typeface="Roboto"/>
              <a:sym typeface="Roboto"/>
            </a:endParaRPr>
          </a:p>
          <a:p>
            <a:pPr marL="457200" lvl="0" indent="-317500" algn="l" rtl="0">
              <a:lnSpc>
                <a:spcPct val="200000"/>
              </a:lnSpc>
              <a:spcBef>
                <a:spcPts val="0"/>
              </a:spcBef>
              <a:spcAft>
                <a:spcPts val="0"/>
              </a:spcAft>
              <a:buSzPts val="1400"/>
              <a:buFont typeface="Roboto"/>
              <a:buChar char="●"/>
            </a:pPr>
            <a:r>
              <a:rPr lang="en">
                <a:latin typeface="Roboto"/>
                <a:ea typeface="Roboto"/>
                <a:cs typeface="Roboto"/>
                <a:sym typeface="Roboto"/>
              </a:rPr>
              <a:t>13,611 grains of 7 different registered dry beans</a:t>
            </a:r>
            <a:endParaRPr>
              <a:latin typeface="Roboto"/>
              <a:ea typeface="Roboto"/>
              <a:cs typeface="Roboto"/>
              <a:sym typeface="Roboto"/>
            </a:endParaRPr>
          </a:p>
          <a:p>
            <a:pPr marL="457200" lvl="0" indent="-317500" algn="l" rtl="0">
              <a:lnSpc>
                <a:spcPct val="200000"/>
              </a:lnSpc>
              <a:spcBef>
                <a:spcPts val="0"/>
              </a:spcBef>
              <a:spcAft>
                <a:spcPts val="0"/>
              </a:spcAft>
              <a:buSzPts val="1400"/>
              <a:buFont typeface="Roboto"/>
              <a:buChar char="●"/>
            </a:pPr>
            <a:r>
              <a:rPr lang="en">
                <a:latin typeface="Roboto"/>
                <a:ea typeface="Roboto"/>
                <a:cs typeface="Roboto"/>
                <a:sym typeface="Roboto"/>
              </a:rPr>
              <a:t>16 features: 12 dimensions and 4 shape forms</a:t>
            </a:r>
            <a:endParaRPr>
              <a:latin typeface="Roboto"/>
              <a:ea typeface="Roboto"/>
              <a:cs typeface="Roboto"/>
              <a:sym typeface="Roboto"/>
            </a:endParaRPr>
          </a:p>
          <a:p>
            <a:pPr marL="914400" lvl="1" indent="-317500" algn="l" rtl="0">
              <a:lnSpc>
                <a:spcPct val="200000"/>
              </a:lnSpc>
              <a:spcBef>
                <a:spcPts val="0"/>
              </a:spcBef>
              <a:spcAft>
                <a:spcPts val="0"/>
              </a:spcAft>
              <a:buSzPts val="1400"/>
              <a:buFont typeface="Roboto"/>
              <a:buChar char="○"/>
            </a:pPr>
            <a:r>
              <a:rPr lang="en">
                <a:latin typeface="Roboto"/>
                <a:ea typeface="Roboto"/>
                <a:cs typeface="Roboto"/>
                <a:sym typeface="Roboto"/>
              </a:rPr>
              <a:t>The shape forms are calculated with formulas utilizing the existing data</a:t>
            </a:r>
            <a:endParaRPr>
              <a:latin typeface="Roboto"/>
              <a:ea typeface="Roboto"/>
              <a:cs typeface="Roboto"/>
              <a:sym typeface="Roboto"/>
            </a:endParaRPr>
          </a:p>
          <a:p>
            <a:pPr marL="914400" lvl="1" indent="-317500" algn="l" rtl="0">
              <a:lnSpc>
                <a:spcPct val="200000"/>
              </a:lnSpc>
              <a:spcBef>
                <a:spcPts val="0"/>
              </a:spcBef>
              <a:spcAft>
                <a:spcPts val="0"/>
              </a:spcAft>
              <a:buSzPts val="1400"/>
              <a:buFont typeface="Roboto"/>
              <a:buChar char="○"/>
            </a:pPr>
            <a:r>
              <a:rPr lang="en">
                <a:latin typeface="Roboto"/>
                <a:ea typeface="Roboto"/>
                <a:cs typeface="Roboto"/>
                <a:sym typeface="Roboto"/>
              </a:rPr>
              <a:t>Eg. ShapeFactor3 = 4*Area/(Major_Axis_Length^2*π)</a:t>
            </a:r>
            <a:endParaRPr>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44"/>
          <p:cNvSpPr txBox="1">
            <a:spLocks noGrp="1"/>
          </p:cNvSpPr>
          <p:nvPr>
            <p:ph type="title" idx="4294967295"/>
          </p:nvPr>
        </p:nvSpPr>
        <p:spPr>
          <a:xfrm>
            <a:off x="1347800" y="353725"/>
            <a:ext cx="2721000" cy="65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True Label			   </a:t>
            </a:r>
            <a:endParaRPr/>
          </a:p>
        </p:txBody>
      </p:sp>
      <p:pic>
        <p:nvPicPr>
          <p:cNvPr id="560" name="Google Shape;560;p44"/>
          <p:cNvPicPr preferRelativeResize="0"/>
          <p:nvPr/>
        </p:nvPicPr>
        <p:blipFill>
          <a:blip r:embed="rId3">
            <a:alphaModFix/>
          </a:blip>
          <a:stretch>
            <a:fillRect/>
          </a:stretch>
        </p:blipFill>
        <p:spPr>
          <a:xfrm>
            <a:off x="152400" y="1405765"/>
            <a:ext cx="4419601" cy="3086375"/>
          </a:xfrm>
          <a:prstGeom prst="rect">
            <a:avLst/>
          </a:prstGeom>
          <a:noFill/>
          <a:ln>
            <a:noFill/>
          </a:ln>
        </p:spPr>
      </p:pic>
      <p:pic>
        <p:nvPicPr>
          <p:cNvPr id="561" name="Google Shape;561;p44"/>
          <p:cNvPicPr preferRelativeResize="0"/>
          <p:nvPr/>
        </p:nvPicPr>
        <p:blipFill>
          <a:blip r:embed="rId4">
            <a:alphaModFix/>
          </a:blip>
          <a:stretch>
            <a:fillRect/>
          </a:stretch>
        </p:blipFill>
        <p:spPr>
          <a:xfrm>
            <a:off x="4572000" y="1424650"/>
            <a:ext cx="4267201" cy="3048600"/>
          </a:xfrm>
          <a:prstGeom prst="rect">
            <a:avLst/>
          </a:prstGeom>
          <a:noFill/>
          <a:ln>
            <a:noFill/>
          </a:ln>
        </p:spPr>
      </p:pic>
      <p:sp>
        <p:nvSpPr>
          <p:cNvPr id="562" name="Google Shape;562;p44"/>
          <p:cNvSpPr/>
          <p:nvPr/>
        </p:nvSpPr>
        <p:spPr>
          <a:xfrm>
            <a:off x="1262775" y="3356175"/>
            <a:ext cx="519600" cy="272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4"/>
          <p:cNvSpPr/>
          <p:nvPr/>
        </p:nvSpPr>
        <p:spPr>
          <a:xfrm>
            <a:off x="5576625" y="3356175"/>
            <a:ext cx="519600" cy="272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4"/>
          <p:cNvSpPr/>
          <p:nvPr/>
        </p:nvSpPr>
        <p:spPr>
          <a:xfrm>
            <a:off x="7785050" y="2812613"/>
            <a:ext cx="519600" cy="272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4"/>
          <p:cNvSpPr/>
          <p:nvPr/>
        </p:nvSpPr>
        <p:spPr>
          <a:xfrm>
            <a:off x="3549050" y="2812625"/>
            <a:ext cx="519600" cy="272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4"/>
          <p:cNvSpPr txBox="1">
            <a:spLocks noGrp="1"/>
          </p:cNvSpPr>
          <p:nvPr>
            <p:ph type="title" idx="4294967295"/>
          </p:nvPr>
        </p:nvSpPr>
        <p:spPr>
          <a:xfrm>
            <a:off x="3853675" y="300950"/>
            <a:ext cx="4779300" cy="65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vs     Classification Result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5"/>
          <p:cNvSpPr txBox="1">
            <a:spLocks noGrp="1"/>
          </p:cNvSpPr>
          <p:nvPr>
            <p:ph type="ctrTitle"/>
          </p:nvPr>
        </p:nvSpPr>
        <p:spPr>
          <a:xfrm>
            <a:off x="730050" y="671025"/>
            <a:ext cx="7683900" cy="147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latin typeface="Arial"/>
                <a:ea typeface="Arial"/>
                <a:cs typeface="Arial"/>
                <a:sym typeface="Arial"/>
              </a:rPr>
              <a:t>Supervised Learning </a:t>
            </a:r>
            <a:endParaRPr sz="3600">
              <a:latin typeface="Arial"/>
              <a:ea typeface="Arial"/>
              <a:cs typeface="Arial"/>
              <a:sym typeface="Arial"/>
            </a:endParaRPr>
          </a:p>
          <a:p>
            <a:pPr marL="0" lvl="0" indent="0" algn="ctr" rtl="0">
              <a:spcBef>
                <a:spcPts val="0"/>
              </a:spcBef>
              <a:spcAft>
                <a:spcPts val="0"/>
              </a:spcAft>
              <a:buNone/>
            </a:pPr>
            <a:r>
              <a:rPr lang="en" sz="3600">
                <a:latin typeface="Arial"/>
                <a:ea typeface="Arial"/>
                <a:cs typeface="Arial"/>
                <a:sym typeface="Arial"/>
              </a:rPr>
              <a:t>- LDA</a:t>
            </a:r>
            <a:endParaRPr sz="3600">
              <a:latin typeface="Arial"/>
              <a:ea typeface="Arial"/>
              <a:cs typeface="Arial"/>
              <a:sym typeface="Arial"/>
            </a:endParaRPr>
          </a:p>
        </p:txBody>
      </p:sp>
      <p:sp>
        <p:nvSpPr>
          <p:cNvPr id="572" name="Google Shape;572;p45"/>
          <p:cNvSpPr/>
          <p:nvPr/>
        </p:nvSpPr>
        <p:spPr>
          <a:xfrm>
            <a:off x="6754634" y="2027825"/>
            <a:ext cx="1938790" cy="3420479"/>
          </a:xfrm>
          <a:custGeom>
            <a:avLst/>
            <a:gdLst/>
            <a:ahLst/>
            <a:cxnLst/>
            <a:rect l="l" t="t" r="r" b="b"/>
            <a:pathLst>
              <a:path w="17335" h="30583" extrusionOk="0">
                <a:moveTo>
                  <a:pt x="8667" y="1"/>
                </a:moveTo>
                <a:lnTo>
                  <a:pt x="1" y="6913"/>
                </a:lnTo>
                <a:lnTo>
                  <a:pt x="3457" y="6913"/>
                </a:lnTo>
                <a:lnTo>
                  <a:pt x="3457" y="30583"/>
                </a:lnTo>
                <a:lnTo>
                  <a:pt x="13878" y="30583"/>
                </a:lnTo>
                <a:lnTo>
                  <a:pt x="13878" y="6913"/>
                </a:lnTo>
                <a:lnTo>
                  <a:pt x="17334" y="6913"/>
                </a:lnTo>
                <a:lnTo>
                  <a:pt x="17080" y="6645"/>
                </a:lnTo>
                <a:lnTo>
                  <a:pt x="14655" y="4689"/>
                </a:lnTo>
                <a:lnTo>
                  <a:pt x="9766" y="845"/>
                </a:lnTo>
                <a:lnTo>
                  <a:pt x="8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5"/>
          <p:cNvSpPr/>
          <p:nvPr/>
        </p:nvSpPr>
        <p:spPr>
          <a:xfrm>
            <a:off x="465284" y="3352830"/>
            <a:ext cx="1937336" cy="1866875"/>
          </a:xfrm>
          <a:custGeom>
            <a:avLst/>
            <a:gdLst/>
            <a:ahLst/>
            <a:cxnLst/>
            <a:rect l="l" t="t" r="r" b="b"/>
            <a:pathLst>
              <a:path w="17322" h="16692" extrusionOk="0">
                <a:moveTo>
                  <a:pt x="8668" y="1"/>
                </a:moveTo>
                <a:lnTo>
                  <a:pt x="1" y="6913"/>
                </a:lnTo>
                <a:lnTo>
                  <a:pt x="3457" y="6913"/>
                </a:lnTo>
                <a:lnTo>
                  <a:pt x="3457" y="16692"/>
                </a:lnTo>
                <a:lnTo>
                  <a:pt x="13865" y="16692"/>
                </a:lnTo>
                <a:lnTo>
                  <a:pt x="13865" y="6913"/>
                </a:lnTo>
                <a:lnTo>
                  <a:pt x="17321" y="6913"/>
                </a:lnTo>
                <a:lnTo>
                  <a:pt x="17080" y="6645"/>
                </a:lnTo>
                <a:lnTo>
                  <a:pt x="14656" y="4676"/>
                </a:lnTo>
                <a:lnTo>
                  <a:pt x="9753" y="845"/>
                </a:lnTo>
                <a:lnTo>
                  <a:pt x="86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5"/>
          <p:cNvSpPr/>
          <p:nvPr/>
        </p:nvSpPr>
        <p:spPr>
          <a:xfrm>
            <a:off x="4658704" y="3154716"/>
            <a:ext cx="1937224" cy="2217389"/>
          </a:xfrm>
          <a:custGeom>
            <a:avLst/>
            <a:gdLst/>
            <a:ahLst/>
            <a:cxnLst/>
            <a:rect l="l" t="t" r="r" b="b"/>
            <a:pathLst>
              <a:path w="17321" h="19826" extrusionOk="0">
                <a:moveTo>
                  <a:pt x="8654" y="0"/>
                </a:moveTo>
                <a:lnTo>
                  <a:pt x="1" y="6926"/>
                </a:lnTo>
                <a:lnTo>
                  <a:pt x="3457" y="6926"/>
                </a:lnTo>
                <a:lnTo>
                  <a:pt x="3457" y="19826"/>
                </a:lnTo>
                <a:lnTo>
                  <a:pt x="13865" y="19826"/>
                </a:lnTo>
                <a:lnTo>
                  <a:pt x="13865" y="6926"/>
                </a:lnTo>
                <a:lnTo>
                  <a:pt x="17321" y="6926"/>
                </a:lnTo>
                <a:lnTo>
                  <a:pt x="17080" y="6658"/>
                </a:lnTo>
                <a:lnTo>
                  <a:pt x="14655" y="4689"/>
                </a:lnTo>
                <a:lnTo>
                  <a:pt x="9752" y="844"/>
                </a:lnTo>
                <a:lnTo>
                  <a:pt x="86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5"/>
          <p:cNvSpPr/>
          <p:nvPr/>
        </p:nvSpPr>
        <p:spPr>
          <a:xfrm>
            <a:off x="2561263" y="2568551"/>
            <a:ext cx="1938790" cy="2857129"/>
          </a:xfrm>
          <a:custGeom>
            <a:avLst/>
            <a:gdLst/>
            <a:ahLst/>
            <a:cxnLst/>
            <a:rect l="l" t="t" r="r" b="b"/>
            <a:pathLst>
              <a:path w="17335" h="25546" extrusionOk="0">
                <a:moveTo>
                  <a:pt x="8667" y="1"/>
                </a:moveTo>
                <a:lnTo>
                  <a:pt x="0" y="6926"/>
                </a:lnTo>
                <a:lnTo>
                  <a:pt x="3456" y="6926"/>
                </a:lnTo>
                <a:lnTo>
                  <a:pt x="3456" y="25546"/>
                </a:lnTo>
                <a:lnTo>
                  <a:pt x="13878" y="25546"/>
                </a:lnTo>
                <a:lnTo>
                  <a:pt x="13878" y="6926"/>
                </a:lnTo>
                <a:lnTo>
                  <a:pt x="17334" y="6926"/>
                </a:lnTo>
                <a:lnTo>
                  <a:pt x="17093" y="6658"/>
                </a:lnTo>
                <a:lnTo>
                  <a:pt x="14668" y="4689"/>
                </a:lnTo>
                <a:lnTo>
                  <a:pt x="9766" y="858"/>
                </a:lnTo>
                <a:lnTo>
                  <a:pt x="8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5"/>
          <p:cNvSpPr/>
          <p:nvPr/>
        </p:nvSpPr>
        <p:spPr>
          <a:xfrm>
            <a:off x="708733" y="1463931"/>
            <a:ext cx="659834" cy="875332"/>
          </a:xfrm>
          <a:custGeom>
            <a:avLst/>
            <a:gdLst/>
            <a:ahLst/>
            <a:cxnLst/>
            <a:rect l="l" t="t" r="r" b="b"/>
            <a:pathLst>
              <a:path w="5787" h="7677" extrusionOk="0">
                <a:moveTo>
                  <a:pt x="2210" y="1"/>
                </a:moveTo>
                <a:lnTo>
                  <a:pt x="2197" y="403"/>
                </a:lnTo>
                <a:lnTo>
                  <a:pt x="2103" y="1166"/>
                </a:lnTo>
                <a:lnTo>
                  <a:pt x="1942" y="1916"/>
                </a:lnTo>
                <a:lnTo>
                  <a:pt x="1715" y="2626"/>
                </a:lnTo>
                <a:lnTo>
                  <a:pt x="1433" y="3323"/>
                </a:lnTo>
                <a:lnTo>
                  <a:pt x="1099" y="3979"/>
                </a:lnTo>
                <a:lnTo>
                  <a:pt x="697" y="4609"/>
                </a:lnTo>
                <a:lnTo>
                  <a:pt x="255" y="5185"/>
                </a:lnTo>
                <a:lnTo>
                  <a:pt x="0" y="5466"/>
                </a:lnTo>
                <a:lnTo>
                  <a:pt x="2813" y="7676"/>
                </a:lnTo>
                <a:lnTo>
                  <a:pt x="3148" y="7288"/>
                </a:lnTo>
                <a:lnTo>
                  <a:pt x="3751" y="6457"/>
                </a:lnTo>
                <a:lnTo>
                  <a:pt x="4287" y="5573"/>
                </a:lnTo>
                <a:lnTo>
                  <a:pt x="4755" y="4649"/>
                </a:lnTo>
                <a:lnTo>
                  <a:pt x="5144" y="3684"/>
                </a:lnTo>
                <a:lnTo>
                  <a:pt x="5439" y="2666"/>
                </a:lnTo>
                <a:lnTo>
                  <a:pt x="5653" y="1635"/>
                </a:lnTo>
                <a:lnTo>
                  <a:pt x="5760" y="550"/>
                </a:lnTo>
                <a:lnTo>
                  <a:pt x="57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5"/>
          <p:cNvSpPr/>
          <p:nvPr/>
        </p:nvSpPr>
        <p:spPr>
          <a:xfrm>
            <a:off x="707136" y="536839"/>
            <a:ext cx="661430" cy="876814"/>
          </a:xfrm>
          <a:custGeom>
            <a:avLst/>
            <a:gdLst/>
            <a:ahLst/>
            <a:cxnLst/>
            <a:rect l="l" t="t" r="r" b="b"/>
            <a:pathLst>
              <a:path w="5801" h="7690" extrusionOk="0">
                <a:moveTo>
                  <a:pt x="2814" y="1"/>
                </a:moveTo>
                <a:lnTo>
                  <a:pt x="1" y="2211"/>
                </a:lnTo>
                <a:lnTo>
                  <a:pt x="242" y="2492"/>
                </a:lnTo>
                <a:lnTo>
                  <a:pt x="697" y="3082"/>
                </a:lnTo>
                <a:lnTo>
                  <a:pt x="1099" y="3698"/>
                </a:lnTo>
                <a:lnTo>
                  <a:pt x="1447" y="4368"/>
                </a:lnTo>
                <a:lnTo>
                  <a:pt x="1729" y="5051"/>
                </a:lnTo>
                <a:lnTo>
                  <a:pt x="1956" y="5774"/>
                </a:lnTo>
                <a:lnTo>
                  <a:pt x="2117" y="6524"/>
                </a:lnTo>
                <a:lnTo>
                  <a:pt x="2211" y="7301"/>
                </a:lnTo>
                <a:lnTo>
                  <a:pt x="2224" y="7690"/>
                </a:lnTo>
                <a:lnTo>
                  <a:pt x="5801" y="7690"/>
                </a:lnTo>
                <a:lnTo>
                  <a:pt x="5774" y="7140"/>
                </a:lnTo>
                <a:lnTo>
                  <a:pt x="5654" y="6069"/>
                </a:lnTo>
                <a:lnTo>
                  <a:pt x="5453" y="5024"/>
                </a:lnTo>
                <a:lnTo>
                  <a:pt x="5145" y="4006"/>
                </a:lnTo>
                <a:lnTo>
                  <a:pt x="4769" y="3028"/>
                </a:lnTo>
                <a:lnTo>
                  <a:pt x="4301" y="2104"/>
                </a:lnTo>
                <a:lnTo>
                  <a:pt x="3751" y="1220"/>
                </a:lnTo>
                <a:lnTo>
                  <a:pt x="3149" y="389"/>
                </a:lnTo>
                <a:lnTo>
                  <a:pt x="28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5"/>
          <p:cNvSpPr/>
          <p:nvPr/>
        </p:nvSpPr>
        <p:spPr>
          <a:xfrm>
            <a:off x="-12" y="71069"/>
            <a:ext cx="992886" cy="681270"/>
          </a:xfrm>
          <a:custGeom>
            <a:avLst/>
            <a:gdLst/>
            <a:ahLst/>
            <a:cxnLst/>
            <a:rect l="l" t="t" r="r" b="b"/>
            <a:pathLst>
              <a:path w="8708" h="5975" extrusionOk="0">
                <a:moveTo>
                  <a:pt x="1" y="0"/>
                </a:moveTo>
                <a:lnTo>
                  <a:pt x="1" y="3577"/>
                </a:lnTo>
                <a:lnTo>
                  <a:pt x="429" y="3577"/>
                </a:lnTo>
                <a:lnTo>
                  <a:pt x="1273" y="3670"/>
                </a:lnTo>
                <a:lnTo>
                  <a:pt x="2077" y="3831"/>
                </a:lnTo>
                <a:lnTo>
                  <a:pt x="2854" y="4072"/>
                </a:lnTo>
                <a:lnTo>
                  <a:pt x="3604" y="4380"/>
                </a:lnTo>
                <a:lnTo>
                  <a:pt x="4314" y="4756"/>
                </a:lnTo>
                <a:lnTo>
                  <a:pt x="4984" y="5198"/>
                </a:lnTo>
                <a:lnTo>
                  <a:pt x="5600" y="5707"/>
                </a:lnTo>
                <a:lnTo>
                  <a:pt x="5895" y="5974"/>
                </a:lnTo>
                <a:lnTo>
                  <a:pt x="8708" y="3751"/>
                </a:lnTo>
                <a:lnTo>
                  <a:pt x="8292" y="3336"/>
                </a:lnTo>
                <a:lnTo>
                  <a:pt x="7395" y="2545"/>
                </a:lnTo>
                <a:lnTo>
                  <a:pt x="6417" y="1862"/>
                </a:lnTo>
                <a:lnTo>
                  <a:pt x="5372" y="1273"/>
                </a:lnTo>
                <a:lnTo>
                  <a:pt x="4260" y="777"/>
                </a:lnTo>
                <a:lnTo>
                  <a:pt x="3108" y="402"/>
                </a:lnTo>
                <a:lnTo>
                  <a:pt x="1889" y="148"/>
                </a:lnTo>
                <a:lnTo>
                  <a:pt x="644" y="1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5"/>
          <p:cNvSpPr/>
          <p:nvPr/>
        </p:nvSpPr>
        <p:spPr>
          <a:xfrm>
            <a:off x="-12" y="2123762"/>
            <a:ext cx="994482" cy="682866"/>
          </a:xfrm>
          <a:custGeom>
            <a:avLst/>
            <a:gdLst/>
            <a:ahLst/>
            <a:cxnLst/>
            <a:rect l="l" t="t" r="r" b="b"/>
            <a:pathLst>
              <a:path w="8722" h="5989" extrusionOk="0">
                <a:moveTo>
                  <a:pt x="5908" y="1"/>
                </a:moveTo>
                <a:lnTo>
                  <a:pt x="5613" y="282"/>
                </a:lnTo>
                <a:lnTo>
                  <a:pt x="4997" y="777"/>
                </a:lnTo>
                <a:lnTo>
                  <a:pt x="4327" y="1233"/>
                </a:lnTo>
                <a:lnTo>
                  <a:pt x="3617" y="1608"/>
                </a:lnTo>
                <a:lnTo>
                  <a:pt x="2867" y="1916"/>
                </a:lnTo>
                <a:lnTo>
                  <a:pt x="2090" y="2171"/>
                </a:lnTo>
                <a:lnTo>
                  <a:pt x="1273" y="2331"/>
                </a:lnTo>
                <a:lnTo>
                  <a:pt x="429" y="2412"/>
                </a:lnTo>
                <a:lnTo>
                  <a:pt x="1" y="2425"/>
                </a:lnTo>
                <a:lnTo>
                  <a:pt x="1" y="5988"/>
                </a:lnTo>
                <a:lnTo>
                  <a:pt x="644" y="5988"/>
                </a:lnTo>
                <a:lnTo>
                  <a:pt x="1903" y="5854"/>
                </a:lnTo>
                <a:lnTo>
                  <a:pt x="3108" y="5586"/>
                </a:lnTo>
                <a:lnTo>
                  <a:pt x="4274" y="5211"/>
                </a:lnTo>
                <a:lnTo>
                  <a:pt x="5386" y="4729"/>
                </a:lnTo>
                <a:lnTo>
                  <a:pt x="6430" y="4126"/>
                </a:lnTo>
                <a:lnTo>
                  <a:pt x="7408" y="3430"/>
                </a:lnTo>
                <a:lnTo>
                  <a:pt x="8306" y="2653"/>
                </a:lnTo>
                <a:lnTo>
                  <a:pt x="8721" y="2224"/>
                </a:lnTo>
                <a:lnTo>
                  <a:pt x="59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45"/>
          <p:cNvGrpSpPr/>
          <p:nvPr/>
        </p:nvGrpSpPr>
        <p:grpSpPr>
          <a:xfrm>
            <a:off x="15" y="1065644"/>
            <a:ext cx="711184" cy="682874"/>
            <a:chOff x="1196021" y="2530589"/>
            <a:chExt cx="666402" cy="602447"/>
          </a:xfrm>
        </p:grpSpPr>
        <p:sp>
          <p:nvSpPr>
            <p:cNvPr id="581" name="Google Shape;581;p45"/>
            <p:cNvSpPr/>
            <p:nvPr/>
          </p:nvSpPr>
          <p:spPr>
            <a:xfrm>
              <a:off x="1196021" y="3104720"/>
              <a:ext cx="666402" cy="28313"/>
            </a:xfrm>
            <a:custGeom>
              <a:avLst/>
              <a:gdLst/>
              <a:ahLst/>
              <a:cxnLst/>
              <a:rect l="l" t="t" r="r" b="b"/>
              <a:pathLst>
                <a:path w="6002" h="255" extrusionOk="0">
                  <a:moveTo>
                    <a:pt x="81" y="0"/>
                  </a:moveTo>
                  <a:lnTo>
                    <a:pt x="14" y="81"/>
                  </a:lnTo>
                  <a:lnTo>
                    <a:pt x="0" y="134"/>
                  </a:lnTo>
                  <a:lnTo>
                    <a:pt x="14" y="175"/>
                  </a:lnTo>
                  <a:lnTo>
                    <a:pt x="81" y="255"/>
                  </a:lnTo>
                  <a:lnTo>
                    <a:pt x="5921" y="255"/>
                  </a:lnTo>
                  <a:lnTo>
                    <a:pt x="6001" y="175"/>
                  </a:lnTo>
                  <a:lnTo>
                    <a:pt x="6001" y="134"/>
                  </a:lnTo>
                  <a:lnTo>
                    <a:pt x="6001" y="81"/>
                  </a:lnTo>
                  <a:lnTo>
                    <a:pt x="59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5"/>
            <p:cNvSpPr/>
            <p:nvPr/>
          </p:nvSpPr>
          <p:spPr>
            <a:xfrm>
              <a:off x="1279292" y="2918747"/>
              <a:ext cx="147337" cy="214288"/>
            </a:xfrm>
            <a:custGeom>
              <a:avLst/>
              <a:gdLst/>
              <a:ahLst/>
              <a:cxnLst/>
              <a:rect l="l" t="t" r="r" b="b"/>
              <a:pathLst>
                <a:path w="1327" h="1930" extrusionOk="0">
                  <a:moveTo>
                    <a:pt x="134" y="1"/>
                  </a:moveTo>
                  <a:lnTo>
                    <a:pt x="81" y="14"/>
                  </a:lnTo>
                  <a:lnTo>
                    <a:pt x="14" y="81"/>
                  </a:lnTo>
                  <a:lnTo>
                    <a:pt x="0" y="135"/>
                  </a:lnTo>
                  <a:lnTo>
                    <a:pt x="0" y="1809"/>
                  </a:lnTo>
                  <a:lnTo>
                    <a:pt x="14" y="1850"/>
                  </a:lnTo>
                  <a:lnTo>
                    <a:pt x="81" y="1930"/>
                  </a:lnTo>
                  <a:lnTo>
                    <a:pt x="188" y="1930"/>
                  </a:lnTo>
                  <a:lnTo>
                    <a:pt x="255" y="1850"/>
                  </a:lnTo>
                  <a:lnTo>
                    <a:pt x="268" y="1809"/>
                  </a:lnTo>
                  <a:lnTo>
                    <a:pt x="268" y="269"/>
                  </a:lnTo>
                  <a:lnTo>
                    <a:pt x="1059" y="269"/>
                  </a:lnTo>
                  <a:lnTo>
                    <a:pt x="1059" y="1809"/>
                  </a:lnTo>
                  <a:lnTo>
                    <a:pt x="1072" y="1850"/>
                  </a:lnTo>
                  <a:lnTo>
                    <a:pt x="1139" y="1930"/>
                  </a:lnTo>
                  <a:lnTo>
                    <a:pt x="1246" y="1930"/>
                  </a:lnTo>
                  <a:lnTo>
                    <a:pt x="1313" y="1850"/>
                  </a:lnTo>
                  <a:lnTo>
                    <a:pt x="1327" y="1809"/>
                  </a:lnTo>
                  <a:lnTo>
                    <a:pt x="1327" y="135"/>
                  </a:lnTo>
                  <a:lnTo>
                    <a:pt x="1313"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5"/>
            <p:cNvSpPr/>
            <p:nvPr/>
          </p:nvSpPr>
          <p:spPr>
            <a:xfrm>
              <a:off x="1463712" y="2823595"/>
              <a:ext cx="147337" cy="309441"/>
            </a:xfrm>
            <a:custGeom>
              <a:avLst/>
              <a:gdLst/>
              <a:ahLst/>
              <a:cxnLst/>
              <a:rect l="l" t="t" r="r" b="b"/>
              <a:pathLst>
                <a:path w="1327" h="2787" extrusionOk="0">
                  <a:moveTo>
                    <a:pt x="134" y="1"/>
                  </a:moveTo>
                  <a:lnTo>
                    <a:pt x="81" y="14"/>
                  </a:lnTo>
                  <a:lnTo>
                    <a:pt x="14" y="81"/>
                  </a:lnTo>
                  <a:lnTo>
                    <a:pt x="0" y="135"/>
                  </a:lnTo>
                  <a:lnTo>
                    <a:pt x="0" y="2666"/>
                  </a:lnTo>
                  <a:lnTo>
                    <a:pt x="14" y="2707"/>
                  </a:lnTo>
                  <a:lnTo>
                    <a:pt x="81" y="2787"/>
                  </a:lnTo>
                  <a:lnTo>
                    <a:pt x="188" y="2787"/>
                  </a:lnTo>
                  <a:lnTo>
                    <a:pt x="268" y="2707"/>
                  </a:lnTo>
                  <a:lnTo>
                    <a:pt x="268" y="2666"/>
                  </a:lnTo>
                  <a:lnTo>
                    <a:pt x="268" y="269"/>
                  </a:lnTo>
                  <a:lnTo>
                    <a:pt x="1059" y="269"/>
                  </a:lnTo>
                  <a:lnTo>
                    <a:pt x="1059" y="2666"/>
                  </a:lnTo>
                  <a:lnTo>
                    <a:pt x="1072" y="2707"/>
                  </a:lnTo>
                  <a:lnTo>
                    <a:pt x="1139" y="2787"/>
                  </a:lnTo>
                  <a:lnTo>
                    <a:pt x="1246" y="2787"/>
                  </a:lnTo>
                  <a:lnTo>
                    <a:pt x="1327" y="2707"/>
                  </a:lnTo>
                  <a:lnTo>
                    <a:pt x="1327" y="2666"/>
                  </a:lnTo>
                  <a:lnTo>
                    <a:pt x="1327" y="135"/>
                  </a:lnTo>
                  <a:lnTo>
                    <a:pt x="1327"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5"/>
            <p:cNvSpPr/>
            <p:nvPr/>
          </p:nvSpPr>
          <p:spPr>
            <a:xfrm>
              <a:off x="1649574" y="2738879"/>
              <a:ext cx="145893" cy="394156"/>
            </a:xfrm>
            <a:custGeom>
              <a:avLst/>
              <a:gdLst/>
              <a:ahLst/>
              <a:cxnLst/>
              <a:rect l="l" t="t" r="r" b="b"/>
              <a:pathLst>
                <a:path w="1314" h="3550" extrusionOk="0">
                  <a:moveTo>
                    <a:pt x="121" y="0"/>
                  </a:moveTo>
                  <a:lnTo>
                    <a:pt x="68" y="14"/>
                  </a:lnTo>
                  <a:lnTo>
                    <a:pt x="1" y="81"/>
                  </a:lnTo>
                  <a:lnTo>
                    <a:pt x="1" y="134"/>
                  </a:lnTo>
                  <a:lnTo>
                    <a:pt x="1" y="3429"/>
                  </a:lnTo>
                  <a:lnTo>
                    <a:pt x="1" y="3470"/>
                  </a:lnTo>
                  <a:lnTo>
                    <a:pt x="68" y="3550"/>
                  </a:lnTo>
                  <a:lnTo>
                    <a:pt x="175" y="3550"/>
                  </a:lnTo>
                  <a:lnTo>
                    <a:pt x="255" y="3470"/>
                  </a:lnTo>
                  <a:lnTo>
                    <a:pt x="255" y="3429"/>
                  </a:lnTo>
                  <a:lnTo>
                    <a:pt x="255" y="268"/>
                  </a:lnTo>
                  <a:lnTo>
                    <a:pt x="1059" y="268"/>
                  </a:lnTo>
                  <a:lnTo>
                    <a:pt x="1059" y="3429"/>
                  </a:lnTo>
                  <a:lnTo>
                    <a:pt x="1059" y="3470"/>
                  </a:lnTo>
                  <a:lnTo>
                    <a:pt x="1126" y="3550"/>
                  </a:lnTo>
                  <a:lnTo>
                    <a:pt x="1233" y="3550"/>
                  </a:lnTo>
                  <a:lnTo>
                    <a:pt x="1314" y="3470"/>
                  </a:lnTo>
                  <a:lnTo>
                    <a:pt x="1314" y="3429"/>
                  </a:lnTo>
                  <a:lnTo>
                    <a:pt x="1314" y="134"/>
                  </a:lnTo>
                  <a:lnTo>
                    <a:pt x="1314" y="81"/>
                  </a:lnTo>
                  <a:lnTo>
                    <a:pt x="1233" y="14"/>
                  </a:lnTo>
                  <a:lnTo>
                    <a:pt x="1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5"/>
            <p:cNvSpPr/>
            <p:nvPr/>
          </p:nvSpPr>
          <p:spPr>
            <a:xfrm>
              <a:off x="1231661" y="2536584"/>
              <a:ext cx="535609" cy="315436"/>
            </a:xfrm>
            <a:custGeom>
              <a:avLst/>
              <a:gdLst/>
              <a:ahLst/>
              <a:cxnLst/>
              <a:rect l="l" t="t" r="r" b="b"/>
              <a:pathLst>
                <a:path w="4824" h="2841" extrusionOk="0">
                  <a:moveTo>
                    <a:pt x="4716" y="0"/>
                  </a:moveTo>
                  <a:lnTo>
                    <a:pt x="4609" y="27"/>
                  </a:lnTo>
                  <a:lnTo>
                    <a:pt x="4582" y="67"/>
                  </a:lnTo>
                  <a:lnTo>
                    <a:pt x="4515" y="148"/>
                  </a:lnTo>
                  <a:lnTo>
                    <a:pt x="3939" y="844"/>
                  </a:lnTo>
                  <a:lnTo>
                    <a:pt x="3122" y="1527"/>
                  </a:lnTo>
                  <a:lnTo>
                    <a:pt x="2425" y="1969"/>
                  </a:lnTo>
                  <a:lnTo>
                    <a:pt x="1595" y="2318"/>
                  </a:lnTo>
                  <a:lnTo>
                    <a:pt x="657" y="2545"/>
                  </a:lnTo>
                  <a:lnTo>
                    <a:pt x="135" y="2572"/>
                  </a:lnTo>
                  <a:lnTo>
                    <a:pt x="81" y="2586"/>
                  </a:lnTo>
                  <a:lnTo>
                    <a:pt x="1" y="2666"/>
                  </a:lnTo>
                  <a:lnTo>
                    <a:pt x="1" y="2706"/>
                  </a:lnTo>
                  <a:lnTo>
                    <a:pt x="14" y="2760"/>
                  </a:lnTo>
                  <a:lnTo>
                    <a:pt x="81" y="2840"/>
                  </a:lnTo>
                  <a:lnTo>
                    <a:pt x="135" y="2840"/>
                  </a:lnTo>
                  <a:lnTo>
                    <a:pt x="684" y="2800"/>
                  </a:lnTo>
                  <a:lnTo>
                    <a:pt x="1675" y="2572"/>
                  </a:lnTo>
                  <a:lnTo>
                    <a:pt x="2532" y="2197"/>
                  </a:lnTo>
                  <a:lnTo>
                    <a:pt x="3269" y="1742"/>
                  </a:lnTo>
                  <a:lnTo>
                    <a:pt x="4126" y="1018"/>
                  </a:lnTo>
                  <a:lnTo>
                    <a:pt x="4743" y="295"/>
                  </a:lnTo>
                  <a:lnTo>
                    <a:pt x="4796" y="215"/>
                  </a:lnTo>
                  <a:lnTo>
                    <a:pt x="4823" y="161"/>
                  </a:lnTo>
                  <a:lnTo>
                    <a:pt x="4796" y="67"/>
                  </a:lnTo>
                  <a:lnTo>
                    <a:pt x="4756" y="27"/>
                  </a:lnTo>
                  <a:lnTo>
                    <a:pt x="4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5"/>
            <p:cNvSpPr/>
            <p:nvPr/>
          </p:nvSpPr>
          <p:spPr>
            <a:xfrm>
              <a:off x="1666007" y="2530589"/>
              <a:ext cx="107144" cy="104257"/>
            </a:xfrm>
            <a:custGeom>
              <a:avLst/>
              <a:gdLst/>
              <a:ahLst/>
              <a:cxnLst/>
              <a:rect l="l" t="t" r="r" b="b"/>
              <a:pathLst>
                <a:path w="965" h="939" extrusionOk="0">
                  <a:moveTo>
                    <a:pt x="804" y="1"/>
                  </a:moveTo>
                  <a:lnTo>
                    <a:pt x="107" y="135"/>
                  </a:lnTo>
                  <a:lnTo>
                    <a:pt x="67" y="148"/>
                  </a:lnTo>
                  <a:lnTo>
                    <a:pt x="0" y="229"/>
                  </a:lnTo>
                  <a:lnTo>
                    <a:pt x="14" y="282"/>
                  </a:lnTo>
                  <a:lnTo>
                    <a:pt x="27" y="336"/>
                  </a:lnTo>
                  <a:lnTo>
                    <a:pt x="107" y="389"/>
                  </a:lnTo>
                  <a:lnTo>
                    <a:pt x="161" y="389"/>
                  </a:lnTo>
                  <a:lnTo>
                    <a:pt x="697" y="282"/>
                  </a:lnTo>
                  <a:lnTo>
                    <a:pt x="697" y="805"/>
                  </a:lnTo>
                  <a:lnTo>
                    <a:pt x="697" y="858"/>
                  </a:lnTo>
                  <a:lnTo>
                    <a:pt x="777" y="938"/>
                  </a:lnTo>
                  <a:lnTo>
                    <a:pt x="884" y="938"/>
                  </a:lnTo>
                  <a:lnTo>
                    <a:pt x="951" y="858"/>
                  </a:lnTo>
                  <a:lnTo>
                    <a:pt x="965" y="805"/>
                  </a:lnTo>
                  <a:lnTo>
                    <a:pt x="965" y="121"/>
                  </a:lnTo>
                  <a:lnTo>
                    <a:pt x="951" y="68"/>
                  </a:lnTo>
                  <a:lnTo>
                    <a:pt x="911" y="28"/>
                  </a:lnTo>
                  <a:lnTo>
                    <a:pt x="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46"/>
          <p:cNvSpPr txBox="1">
            <a:spLocks noGrp="1"/>
          </p:cNvSpPr>
          <p:nvPr>
            <p:ph type="body" idx="1"/>
          </p:nvPr>
        </p:nvSpPr>
        <p:spPr>
          <a:xfrm>
            <a:off x="6200325" y="698788"/>
            <a:ext cx="2676900" cy="20559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sz="1600">
                <a:solidFill>
                  <a:srgbClr val="000000"/>
                </a:solidFill>
                <a:latin typeface="Nunito"/>
                <a:ea typeface="Nunito"/>
                <a:cs typeface="Nunito"/>
                <a:sym typeface="Nunito"/>
              </a:rPr>
              <a:t>Given labels, we find the linear discriminants that maximize the separation of data</a:t>
            </a:r>
            <a:endParaRPr sz="1600">
              <a:solidFill>
                <a:srgbClr val="000000"/>
              </a:solidFill>
              <a:latin typeface="Nunito"/>
              <a:ea typeface="Nunito"/>
              <a:cs typeface="Nunito"/>
              <a:sym typeface="Nunito"/>
            </a:endParaRPr>
          </a:p>
        </p:txBody>
      </p:sp>
      <p:pic>
        <p:nvPicPr>
          <p:cNvPr id="592" name="Google Shape;592;p46"/>
          <p:cNvPicPr preferRelativeResize="0"/>
          <p:nvPr/>
        </p:nvPicPr>
        <p:blipFill>
          <a:blip r:embed="rId3">
            <a:alphaModFix/>
          </a:blip>
          <a:stretch>
            <a:fillRect/>
          </a:stretch>
        </p:blipFill>
        <p:spPr>
          <a:xfrm>
            <a:off x="672275" y="698800"/>
            <a:ext cx="5358324" cy="38931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47"/>
          <p:cNvSpPr txBox="1">
            <a:spLocks noGrp="1"/>
          </p:cNvSpPr>
          <p:nvPr>
            <p:ph type="title"/>
          </p:nvPr>
        </p:nvSpPr>
        <p:spPr>
          <a:xfrm>
            <a:off x="1303800" y="574025"/>
            <a:ext cx="3559800" cy="756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LDA Coefficient</a:t>
            </a:r>
            <a:endParaRPr/>
          </a:p>
        </p:txBody>
      </p:sp>
      <p:sp>
        <p:nvSpPr>
          <p:cNvPr id="598" name="Google Shape;598;p47"/>
          <p:cNvSpPr txBox="1"/>
          <p:nvPr/>
        </p:nvSpPr>
        <p:spPr>
          <a:xfrm>
            <a:off x="4912725" y="1802100"/>
            <a:ext cx="4073100" cy="19086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SzPts val="1600"/>
              <a:buFont typeface="Nunito"/>
              <a:buChar char="-"/>
            </a:pPr>
            <a:r>
              <a:rPr lang="en" sz="1600">
                <a:latin typeface="Nunito"/>
                <a:ea typeface="Nunito"/>
                <a:cs typeface="Nunito"/>
                <a:sym typeface="Nunito"/>
              </a:rPr>
              <a:t>LD1: Area and Perimeter</a:t>
            </a:r>
            <a:endParaRPr sz="1600">
              <a:latin typeface="Nunito"/>
              <a:ea typeface="Nunito"/>
              <a:cs typeface="Nunito"/>
              <a:sym typeface="Nunito"/>
            </a:endParaRPr>
          </a:p>
          <a:p>
            <a:pPr marL="457200" lvl="0" indent="-330200" algn="l" rtl="0">
              <a:lnSpc>
                <a:spcPct val="150000"/>
              </a:lnSpc>
              <a:spcBef>
                <a:spcPts val="0"/>
              </a:spcBef>
              <a:spcAft>
                <a:spcPts val="0"/>
              </a:spcAft>
              <a:buSzPts val="1600"/>
              <a:buFont typeface="Nunito"/>
              <a:buChar char="-"/>
            </a:pPr>
            <a:r>
              <a:rPr lang="en" sz="1600">
                <a:latin typeface="Nunito"/>
                <a:ea typeface="Nunito"/>
                <a:cs typeface="Nunito"/>
                <a:sym typeface="Nunito"/>
              </a:rPr>
              <a:t>LD2: Perimeter and MajorAxisLength</a:t>
            </a:r>
            <a:endParaRPr sz="1600">
              <a:latin typeface="Nunito"/>
              <a:ea typeface="Nunito"/>
              <a:cs typeface="Nunito"/>
              <a:sym typeface="Nunito"/>
            </a:endParaRPr>
          </a:p>
          <a:p>
            <a:pPr marL="457200" lvl="0" indent="-330200" algn="l" rtl="0">
              <a:lnSpc>
                <a:spcPct val="150000"/>
              </a:lnSpc>
              <a:spcBef>
                <a:spcPts val="0"/>
              </a:spcBef>
              <a:spcAft>
                <a:spcPts val="0"/>
              </a:spcAft>
              <a:buSzPts val="1600"/>
              <a:buFont typeface="Nunito"/>
              <a:buChar char="-"/>
            </a:pPr>
            <a:r>
              <a:rPr lang="en" sz="1600">
                <a:latin typeface="Nunito"/>
                <a:ea typeface="Nunito"/>
                <a:cs typeface="Nunito"/>
                <a:sym typeface="Nunito"/>
              </a:rPr>
              <a:t>LD3: Perimeter and MajorAxisLength</a:t>
            </a:r>
            <a:endParaRPr sz="1600">
              <a:latin typeface="Nunito"/>
              <a:ea typeface="Nunito"/>
              <a:cs typeface="Nunito"/>
              <a:sym typeface="Nunito"/>
            </a:endParaRPr>
          </a:p>
          <a:p>
            <a:pPr marL="457200" lvl="0" indent="-330200" algn="l" rtl="0">
              <a:lnSpc>
                <a:spcPct val="150000"/>
              </a:lnSpc>
              <a:spcBef>
                <a:spcPts val="0"/>
              </a:spcBef>
              <a:spcAft>
                <a:spcPts val="0"/>
              </a:spcAft>
              <a:buSzPts val="1600"/>
              <a:buFont typeface="Nunito"/>
              <a:buChar char="-"/>
            </a:pPr>
            <a:r>
              <a:rPr lang="en" sz="1600">
                <a:latin typeface="Nunito"/>
                <a:ea typeface="Nunito"/>
                <a:cs typeface="Nunito"/>
                <a:sym typeface="Nunito"/>
              </a:rPr>
              <a:t>Most important component in terms of magnitude</a:t>
            </a:r>
            <a:endParaRPr sz="1600">
              <a:latin typeface="Nunito"/>
              <a:ea typeface="Nunito"/>
              <a:cs typeface="Nunito"/>
              <a:sym typeface="Nunito"/>
            </a:endParaRPr>
          </a:p>
        </p:txBody>
      </p:sp>
      <p:pic>
        <p:nvPicPr>
          <p:cNvPr id="599" name="Google Shape;599;p47"/>
          <p:cNvPicPr preferRelativeResize="0"/>
          <p:nvPr/>
        </p:nvPicPr>
        <p:blipFill>
          <a:blip r:embed="rId3">
            <a:alphaModFix/>
          </a:blip>
          <a:stretch>
            <a:fillRect/>
          </a:stretch>
        </p:blipFill>
        <p:spPr>
          <a:xfrm>
            <a:off x="61250" y="1802100"/>
            <a:ext cx="4802349" cy="2671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48"/>
          <p:cNvSpPr txBox="1">
            <a:spLocks noGrp="1"/>
          </p:cNvSpPr>
          <p:nvPr>
            <p:ph type="title"/>
          </p:nvPr>
        </p:nvSpPr>
        <p:spPr>
          <a:xfrm>
            <a:off x="1303800" y="574025"/>
            <a:ext cx="3559800" cy="756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LDA Direction</a:t>
            </a:r>
            <a:endParaRPr/>
          </a:p>
        </p:txBody>
      </p:sp>
      <p:sp>
        <p:nvSpPr>
          <p:cNvPr id="605" name="Google Shape;605;p48"/>
          <p:cNvSpPr txBox="1"/>
          <p:nvPr/>
        </p:nvSpPr>
        <p:spPr>
          <a:xfrm>
            <a:off x="5983025" y="2166650"/>
            <a:ext cx="2749500" cy="11697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SzPts val="1600"/>
              <a:buFont typeface="Nunito"/>
              <a:buChar char="-"/>
            </a:pPr>
            <a:r>
              <a:rPr lang="en" sz="1600">
                <a:latin typeface="Nunito"/>
                <a:ea typeface="Nunito"/>
                <a:cs typeface="Nunito"/>
                <a:sym typeface="Nunito"/>
              </a:rPr>
              <a:t>LDA Projection:</a:t>
            </a:r>
            <a:endParaRPr sz="1600">
              <a:latin typeface="Nunito"/>
              <a:ea typeface="Nunito"/>
              <a:cs typeface="Nunito"/>
              <a:sym typeface="Nunito"/>
            </a:endParaRPr>
          </a:p>
          <a:p>
            <a:pPr marL="457200" lvl="0" indent="-330200" algn="l" rtl="0">
              <a:lnSpc>
                <a:spcPct val="150000"/>
              </a:lnSpc>
              <a:spcBef>
                <a:spcPts val="0"/>
              </a:spcBef>
              <a:spcAft>
                <a:spcPts val="0"/>
              </a:spcAft>
              <a:buSzPts val="1600"/>
              <a:buFont typeface="Nunito"/>
              <a:buChar char="-"/>
            </a:pPr>
            <a:r>
              <a:rPr lang="en" sz="1600">
                <a:latin typeface="Nunito"/>
                <a:ea typeface="Nunito"/>
                <a:cs typeface="Nunito"/>
                <a:sym typeface="Nunito"/>
              </a:rPr>
              <a:t>Perimeter</a:t>
            </a:r>
            <a:endParaRPr sz="1600">
              <a:latin typeface="Nunito"/>
              <a:ea typeface="Nunito"/>
              <a:cs typeface="Nunito"/>
              <a:sym typeface="Nunito"/>
            </a:endParaRPr>
          </a:p>
          <a:p>
            <a:pPr marL="457200" lvl="0" indent="-330200" algn="l" rtl="0">
              <a:lnSpc>
                <a:spcPct val="150000"/>
              </a:lnSpc>
              <a:spcBef>
                <a:spcPts val="0"/>
              </a:spcBef>
              <a:spcAft>
                <a:spcPts val="0"/>
              </a:spcAft>
              <a:buSzPts val="1600"/>
              <a:buFont typeface="Nunito"/>
              <a:buChar char="-"/>
            </a:pPr>
            <a:r>
              <a:rPr lang="en" sz="1600">
                <a:latin typeface="Nunito"/>
                <a:ea typeface="Nunito"/>
                <a:cs typeface="Nunito"/>
                <a:sym typeface="Nunito"/>
              </a:rPr>
              <a:t>MajorAxisLength</a:t>
            </a:r>
            <a:endParaRPr sz="1600">
              <a:latin typeface="Nunito"/>
              <a:ea typeface="Nunito"/>
              <a:cs typeface="Nunito"/>
              <a:sym typeface="Nunito"/>
            </a:endParaRPr>
          </a:p>
        </p:txBody>
      </p:sp>
      <p:pic>
        <p:nvPicPr>
          <p:cNvPr id="606" name="Google Shape;606;p48"/>
          <p:cNvPicPr preferRelativeResize="0"/>
          <p:nvPr/>
        </p:nvPicPr>
        <p:blipFill>
          <a:blip r:embed="rId3">
            <a:alphaModFix/>
          </a:blip>
          <a:stretch>
            <a:fillRect/>
          </a:stretch>
        </p:blipFill>
        <p:spPr>
          <a:xfrm>
            <a:off x="184388" y="1330625"/>
            <a:ext cx="5798626" cy="31169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49"/>
          <p:cNvSpPr txBox="1">
            <a:spLocks noGrp="1"/>
          </p:cNvSpPr>
          <p:nvPr>
            <p:ph type="title"/>
          </p:nvPr>
        </p:nvSpPr>
        <p:spPr>
          <a:xfrm>
            <a:off x="1218734" y="174950"/>
            <a:ext cx="2307000" cy="548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a:t>Using all features</a:t>
            </a:r>
            <a:endParaRPr sz="2000"/>
          </a:p>
        </p:txBody>
      </p:sp>
      <p:sp>
        <p:nvSpPr>
          <p:cNvPr id="612" name="Google Shape;612;p49"/>
          <p:cNvSpPr txBox="1">
            <a:spLocks noGrp="1"/>
          </p:cNvSpPr>
          <p:nvPr>
            <p:ph type="title"/>
          </p:nvPr>
        </p:nvSpPr>
        <p:spPr>
          <a:xfrm>
            <a:off x="5504523" y="95150"/>
            <a:ext cx="2731500" cy="70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20"/>
              <a:t>Using Perimeter + MajAxisLen</a:t>
            </a:r>
            <a:endParaRPr sz="2020"/>
          </a:p>
        </p:txBody>
      </p:sp>
      <p:pic>
        <p:nvPicPr>
          <p:cNvPr id="613" name="Google Shape;613;p49"/>
          <p:cNvPicPr preferRelativeResize="0"/>
          <p:nvPr/>
        </p:nvPicPr>
        <p:blipFill>
          <a:blip r:embed="rId3">
            <a:alphaModFix/>
          </a:blip>
          <a:stretch>
            <a:fillRect/>
          </a:stretch>
        </p:blipFill>
        <p:spPr>
          <a:xfrm>
            <a:off x="156275" y="917563"/>
            <a:ext cx="4431876" cy="3308382"/>
          </a:xfrm>
          <a:prstGeom prst="rect">
            <a:avLst/>
          </a:prstGeom>
          <a:noFill/>
          <a:ln>
            <a:noFill/>
          </a:ln>
        </p:spPr>
      </p:pic>
      <p:pic>
        <p:nvPicPr>
          <p:cNvPr id="614" name="Google Shape;614;p49"/>
          <p:cNvPicPr preferRelativeResize="0"/>
          <p:nvPr/>
        </p:nvPicPr>
        <p:blipFill>
          <a:blip r:embed="rId4">
            <a:alphaModFix/>
          </a:blip>
          <a:stretch>
            <a:fillRect/>
          </a:stretch>
        </p:blipFill>
        <p:spPr>
          <a:xfrm>
            <a:off x="4744750" y="917575"/>
            <a:ext cx="4251050" cy="3408375"/>
          </a:xfrm>
          <a:prstGeom prst="rect">
            <a:avLst/>
          </a:prstGeom>
          <a:noFill/>
          <a:ln>
            <a:noFill/>
          </a:ln>
        </p:spPr>
      </p:pic>
      <p:cxnSp>
        <p:nvCxnSpPr>
          <p:cNvPr id="615" name="Google Shape;615;p49"/>
          <p:cNvCxnSpPr/>
          <p:nvPr/>
        </p:nvCxnSpPr>
        <p:spPr>
          <a:xfrm>
            <a:off x="4570525" y="845075"/>
            <a:ext cx="22200" cy="37497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0"/>
          <p:cNvSpPr txBox="1">
            <a:spLocks noGrp="1"/>
          </p:cNvSpPr>
          <p:nvPr>
            <p:ph type="ctrTitle"/>
          </p:nvPr>
        </p:nvSpPr>
        <p:spPr>
          <a:xfrm>
            <a:off x="730050" y="671025"/>
            <a:ext cx="7683900" cy="147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latin typeface="Arial"/>
                <a:ea typeface="Arial"/>
                <a:cs typeface="Arial"/>
                <a:sym typeface="Arial"/>
              </a:rPr>
              <a:t>Unsupervised Learning </a:t>
            </a:r>
            <a:endParaRPr sz="3600">
              <a:latin typeface="Arial"/>
              <a:ea typeface="Arial"/>
              <a:cs typeface="Arial"/>
              <a:sym typeface="Arial"/>
            </a:endParaRPr>
          </a:p>
          <a:p>
            <a:pPr marL="0" lvl="0" indent="0" algn="ctr" rtl="0">
              <a:spcBef>
                <a:spcPts val="0"/>
              </a:spcBef>
              <a:spcAft>
                <a:spcPts val="0"/>
              </a:spcAft>
              <a:buNone/>
            </a:pPr>
            <a:r>
              <a:rPr lang="en" sz="3600">
                <a:latin typeface="Arial"/>
                <a:ea typeface="Arial"/>
                <a:cs typeface="Arial"/>
                <a:sym typeface="Arial"/>
              </a:rPr>
              <a:t>- K means</a:t>
            </a:r>
            <a:endParaRPr sz="3600">
              <a:latin typeface="Arial"/>
              <a:ea typeface="Arial"/>
              <a:cs typeface="Arial"/>
              <a:sym typeface="Arial"/>
            </a:endParaRPr>
          </a:p>
        </p:txBody>
      </p:sp>
      <p:sp>
        <p:nvSpPr>
          <p:cNvPr id="621" name="Google Shape;621;p50"/>
          <p:cNvSpPr/>
          <p:nvPr/>
        </p:nvSpPr>
        <p:spPr>
          <a:xfrm>
            <a:off x="6754634" y="2027825"/>
            <a:ext cx="1938790" cy="3420479"/>
          </a:xfrm>
          <a:custGeom>
            <a:avLst/>
            <a:gdLst/>
            <a:ahLst/>
            <a:cxnLst/>
            <a:rect l="l" t="t" r="r" b="b"/>
            <a:pathLst>
              <a:path w="17335" h="30583" extrusionOk="0">
                <a:moveTo>
                  <a:pt x="8667" y="1"/>
                </a:moveTo>
                <a:lnTo>
                  <a:pt x="1" y="6913"/>
                </a:lnTo>
                <a:lnTo>
                  <a:pt x="3457" y="6913"/>
                </a:lnTo>
                <a:lnTo>
                  <a:pt x="3457" y="30583"/>
                </a:lnTo>
                <a:lnTo>
                  <a:pt x="13878" y="30583"/>
                </a:lnTo>
                <a:lnTo>
                  <a:pt x="13878" y="6913"/>
                </a:lnTo>
                <a:lnTo>
                  <a:pt x="17334" y="6913"/>
                </a:lnTo>
                <a:lnTo>
                  <a:pt x="17080" y="6645"/>
                </a:lnTo>
                <a:lnTo>
                  <a:pt x="14655" y="4689"/>
                </a:lnTo>
                <a:lnTo>
                  <a:pt x="9766" y="845"/>
                </a:lnTo>
                <a:lnTo>
                  <a:pt x="8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0"/>
          <p:cNvSpPr/>
          <p:nvPr/>
        </p:nvSpPr>
        <p:spPr>
          <a:xfrm>
            <a:off x="465284" y="3352830"/>
            <a:ext cx="1937336" cy="1866875"/>
          </a:xfrm>
          <a:custGeom>
            <a:avLst/>
            <a:gdLst/>
            <a:ahLst/>
            <a:cxnLst/>
            <a:rect l="l" t="t" r="r" b="b"/>
            <a:pathLst>
              <a:path w="17322" h="16692" extrusionOk="0">
                <a:moveTo>
                  <a:pt x="8668" y="1"/>
                </a:moveTo>
                <a:lnTo>
                  <a:pt x="1" y="6913"/>
                </a:lnTo>
                <a:lnTo>
                  <a:pt x="3457" y="6913"/>
                </a:lnTo>
                <a:lnTo>
                  <a:pt x="3457" y="16692"/>
                </a:lnTo>
                <a:lnTo>
                  <a:pt x="13865" y="16692"/>
                </a:lnTo>
                <a:lnTo>
                  <a:pt x="13865" y="6913"/>
                </a:lnTo>
                <a:lnTo>
                  <a:pt x="17321" y="6913"/>
                </a:lnTo>
                <a:lnTo>
                  <a:pt x="17080" y="6645"/>
                </a:lnTo>
                <a:lnTo>
                  <a:pt x="14656" y="4676"/>
                </a:lnTo>
                <a:lnTo>
                  <a:pt x="9753" y="845"/>
                </a:lnTo>
                <a:lnTo>
                  <a:pt x="86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0"/>
          <p:cNvSpPr/>
          <p:nvPr/>
        </p:nvSpPr>
        <p:spPr>
          <a:xfrm>
            <a:off x="4658704" y="3154716"/>
            <a:ext cx="1937224" cy="2217389"/>
          </a:xfrm>
          <a:custGeom>
            <a:avLst/>
            <a:gdLst/>
            <a:ahLst/>
            <a:cxnLst/>
            <a:rect l="l" t="t" r="r" b="b"/>
            <a:pathLst>
              <a:path w="17321" h="19826" extrusionOk="0">
                <a:moveTo>
                  <a:pt x="8654" y="0"/>
                </a:moveTo>
                <a:lnTo>
                  <a:pt x="1" y="6926"/>
                </a:lnTo>
                <a:lnTo>
                  <a:pt x="3457" y="6926"/>
                </a:lnTo>
                <a:lnTo>
                  <a:pt x="3457" y="19826"/>
                </a:lnTo>
                <a:lnTo>
                  <a:pt x="13865" y="19826"/>
                </a:lnTo>
                <a:lnTo>
                  <a:pt x="13865" y="6926"/>
                </a:lnTo>
                <a:lnTo>
                  <a:pt x="17321" y="6926"/>
                </a:lnTo>
                <a:lnTo>
                  <a:pt x="17080" y="6658"/>
                </a:lnTo>
                <a:lnTo>
                  <a:pt x="14655" y="4689"/>
                </a:lnTo>
                <a:lnTo>
                  <a:pt x="9752" y="844"/>
                </a:lnTo>
                <a:lnTo>
                  <a:pt x="86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0"/>
          <p:cNvSpPr/>
          <p:nvPr/>
        </p:nvSpPr>
        <p:spPr>
          <a:xfrm>
            <a:off x="2561263" y="2568551"/>
            <a:ext cx="1938790" cy="2857129"/>
          </a:xfrm>
          <a:custGeom>
            <a:avLst/>
            <a:gdLst/>
            <a:ahLst/>
            <a:cxnLst/>
            <a:rect l="l" t="t" r="r" b="b"/>
            <a:pathLst>
              <a:path w="17335" h="25546" extrusionOk="0">
                <a:moveTo>
                  <a:pt x="8667" y="1"/>
                </a:moveTo>
                <a:lnTo>
                  <a:pt x="0" y="6926"/>
                </a:lnTo>
                <a:lnTo>
                  <a:pt x="3456" y="6926"/>
                </a:lnTo>
                <a:lnTo>
                  <a:pt x="3456" y="25546"/>
                </a:lnTo>
                <a:lnTo>
                  <a:pt x="13878" y="25546"/>
                </a:lnTo>
                <a:lnTo>
                  <a:pt x="13878" y="6926"/>
                </a:lnTo>
                <a:lnTo>
                  <a:pt x="17334" y="6926"/>
                </a:lnTo>
                <a:lnTo>
                  <a:pt x="17093" y="6658"/>
                </a:lnTo>
                <a:lnTo>
                  <a:pt x="14668" y="4689"/>
                </a:lnTo>
                <a:lnTo>
                  <a:pt x="9766" y="858"/>
                </a:lnTo>
                <a:lnTo>
                  <a:pt x="8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0"/>
          <p:cNvSpPr/>
          <p:nvPr/>
        </p:nvSpPr>
        <p:spPr>
          <a:xfrm>
            <a:off x="708733" y="1463931"/>
            <a:ext cx="659834" cy="875332"/>
          </a:xfrm>
          <a:custGeom>
            <a:avLst/>
            <a:gdLst/>
            <a:ahLst/>
            <a:cxnLst/>
            <a:rect l="l" t="t" r="r" b="b"/>
            <a:pathLst>
              <a:path w="5787" h="7677" extrusionOk="0">
                <a:moveTo>
                  <a:pt x="2210" y="1"/>
                </a:moveTo>
                <a:lnTo>
                  <a:pt x="2197" y="403"/>
                </a:lnTo>
                <a:lnTo>
                  <a:pt x="2103" y="1166"/>
                </a:lnTo>
                <a:lnTo>
                  <a:pt x="1942" y="1916"/>
                </a:lnTo>
                <a:lnTo>
                  <a:pt x="1715" y="2626"/>
                </a:lnTo>
                <a:lnTo>
                  <a:pt x="1433" y="3323"/>
                </a:lnTo>
                <a:lnTo>
                  <a:pt x="1099" y="3979"/>
                </a:lnTo>
                <a:lnTo>
                  <a:pt x="697" y="4609"/>
                </a:lnTo>
                <a:lnTo>
                  <a:pt x="255" y="5185"/>
                </a:lnTo>
                <a:lnTo>
                  <a:pt x="0" y="5466"/>
                </a:lnTo>
                <a:lnTo>
                  <a:pt x="2813" y="7676"/>
                </a:lnTo>
                <a:lnTo>
                  <a:pt x="3148" y="7288"/>
                </a:lnTo>
                <a:lnTo>
                  <a:pt x="3751" y="6457"/>
                </a:lnTo>
                <a:lnTo>
                  <a:pt x="4287" y="5573"/>
                </a:lnTo>
                <a:lnTo>
                  <a:pt x="4755" y="4649"/>
                </a:lnTo>
                <a:lnTo>
                  <a:pt x="5144" y="3684"/>
                </a:lnTo>
                <a:lnTo>
                  <a:pt x="5439" y="2666"/>
                </a:lnTo>
                <a:lnTo>
                  <a:pt x="5653" y="1635"/>
                </a:lnTo>
                <a:lnTo>
                  <a:pt x="5760" y="550"/>
                </a:lnTo>
                <a:lnTo>
                  <a:pt x="57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0"/>
          <p:cNvSpPr/>
          <p:nvPr/>
        </p:nvSpPr>
        <p:spPr>
          <a:xfrm>
            <a:off x="707136" y="536839"/>
            <a:ext cx="661430" cy="876814"/>
          </a:xfrm>
          <a:custGeom>
            <a:avLst/>
            <a:gdLst/>
            <a:ahLst/>
            <a:cxnLst/>
            <a:rect l="l" t="t" r="r" b="b"/>
            <a:pathLst>
              <a:path w="5801" h="7690" extrusionOk="0">
                <a:moveTo>
                  <a:pt x="2814" y="1"/>
                </a:moveTo>
                <a:lnTo>
                  <a:pt x="1" y="2211"/>
                </a:lnTo>
                <a:lnTo>
                  <a:pt x="242" y="2492"/>
                </a:lnTo>
                <a:lnTo>
                  <a:pt x="697" y="3082"/>
                </a:lnTo>
                <a:lnTo>
                  <a:pt x="1099" y="3698"/>
                </a:lnTo>
                <a:lnTo>
                  <a:pt x="1447" y="4368"/>
                </a:lnTo>
                <a:lnTo>
                  <a:pt x="1729" y="5051"/>
                </a:lnTo>
                <a:lnTo>
                  <a:pt x="1956" y="5774"/>
                </a:lnTo>
                <a:lnTo>
                  <a:pt x="2117" y="6524"/>
                </a:lnTo>
                <a:lnTo>
                  <a:pt x="2211" y="7301"/>
                </a:lnTo>
                <a:lnTo>
                  <a:pt x="2224" y="7690"/>
                </a:lnTo>
                <a:lnTo>
                  <a:pt x="5801" y="7690"/>
                </a:lnTo>
                <a:lnTo>
                  <a:pt x="5774" y="7140"/>
                </a:lnTo>
                <a:lnTo>
                  <a:pt x="5654" y="6069"/>
                </a:lnTo>
                <a:lnTo>
                  <a:pt x="5453" y="5024"/>
                </a:lnTo>
                <a:lnTo>
                  <a:pt x="5145" y="4006"/>
                </a:lnTo>
                <a:lnTo>
                  <a:pt x="4769" y="3028"/>
                </a:lnTo>
                <a:lnTo>
                  <a:pt x="4301" y="2104"/>
                </a:lnTo>
                <a:lnTo>
                  <a:pt x="3751" y="1220"/>
                </a:lnTo>
                <a:lnTo>
                  <a:pt x="3149" y="389"/>
                </a:lnTo>
                <a:lnTo>
                  <a:pt x="28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0"/>
          <p:cNvSpPr/>
          <p:nvPr/>
        </p:nvSpPr>
        <p:spPr>
          <a:xfrm>
            <a:off x="-12" y="71069"/>
            <a:ext cx="992886" cy="681270"/>
          </a:xfrm>
          <a:custGeom>
            <a:avLst/>
            <a:gdLst/>
            <a:ahLst/>
            <a:cxnLst/>
            <a:rect l="l" t="t" r="r" b="b"/>
            <a:pathLst>
              <a:path w="8708" h="5975" extrusionOk="0">
                <a:moveTo>
                  <a:pt x="1" y="0"/>
                </a:moveTo>
                <a:lnTo>
                  <a:pt x="1" y="3577"/>
                </a:lnTo>
                <a:lnTo>
                  <a:pt x="429" y="3577"/>
                </a:lnTo>
                <a:lnTo>
                  <a:pt x="1273" y="3670"/>
                </a:lnTo>
                <a:lnTo>
                  <a:pt x="2077" y="3831"/>
                </a:lnTo>
                <a:lnTo>
                  <a:pt x="2854" y="4072"/>
                </a:lnTo>
                <a:lnTo>
                  <a:pt x="3604" y="4380"/>
                </a:lnTo>
                <a:lnTo>
                  <a:pt x="4314" y="4756"/>
                </a:lnTo>
                <a:lnTo>
                  <a:pt x="4984" y="5198"/>
                </a:lnTo>
                <a:lnTo>
                  <a:pt x="5600" y="5707"/>
                </a:lnTo>
                <a:lnTo>
                  <a:pt x="5895" y="5974"/>
                </a:lnTo>
                <a:lnTo>
                  <a:pt x="8708" y="3751"/>
                </a:lnTo>
                <a:lnTo>
                  <a:pt x="8292" y="3336"/>
                </a:lnTo>
                <a:lnTo>
                  <a:pt x="7395" y="2545"/>
                </a:lnTo>
                <a:lnTo>
                  <a:pt x="6417" y="1862"/>
                </a:lnTo>
                <a:lnTo>
                  <a:pt x="5372" y="1273"/>
                </a:lnTo>
                <a:lnTo>
                  <a:pt x="4260" y="777"/>
                </a:lnTo>
                <a:lnTo>
                  <a:pt x="3108" y="402"/>
                </a:lnTo>
                <a:lnTo>
                  <a:pt x="1889" y="148"/>
                </a:lnTo>
                <a:lnTo>
                  <a:pt x="644" y="1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0"/>
          <p:cNvSpPr/>
          <p:nvPr/>
        </p:nvSpPr>
        <p:spPr>
          <a:xfrm>
            <a:off x="-12" y="2123762"/>
            <a:ext cx="994482" cy="682866"/>
          </a:xfrm>
          <a:custGeom>
            <a:avLst/>
            <a:gdLst/>
            <a:ahLst/>
            <a:cxnLst/>
            <a:rect l="l" t="t" r="r" b="b"/>
            <a:pathLst>
              <a:path w="8722" h="5989" extrusionOk="0">
                <a:moveTo>
                  <a:pt x="5908" y="1"/>
                </a:moveTo>
                <a:lnTo>
                  <a:pt x="5613" y="282"/>
                </a:lnTo>
                <a:lnTo>
                  <a:pt x="4997" y="777"/>
                </a:lnTo>
                <a:lnTo>
                  <a:pt x="4327" y="1233"/>
                </a:lnTo>
                <a:lnTo>
                  <a:pt x="3617" y="1608"/>
                </a:lnTo>
                <a:lnTo>
                  <a:pt x="2867" y="1916"/>
                </a:lnTo>
                <a:lnTo>
                  <a:pt x="2090" y="2171"/>
                </a:lnTo>
                <a:lnTo>
                  <a:pt x="1273" y="2331"/>
                </a:lnTo>
                <a:lnTo>
                  <a:pt x="429" y="2412"/>
                </a:lnTo>
                <a:lnTo>
                  <a:pt x="1" y="2425"/>
                </a:lnTo>
                <a:lnTo>
                  <a:pt x="1" y="5988"/>
                </a:lnTo>
                <a:lnTo>
                  <a:pt x="644" y="5988"/>
                </a:lnTo>
                <a:lnTo>
                  <a:pt x="1903" y="5854"/>
                </a:lnTo>
                <a:lnTo>
                  <a:pt x="3108" y="5586"/>
                </a:lnTo>
                <a:lnTo>
                  <a:pt x="4274" y="5211"/>
                </a:lnTo>
                <a:lnTo>
                  <a:pt x="5386" y="4729"/>
                </a:lnTo>
                <a:lnTo>
                  <a:pt x="6430" y="4126"/>
                </a:lnTo>
                <a:lnTo>
                  <a:pt x="7408" y="3430"/>
                </a:lnTo>
                <a:lnTo>
                  <a:pt x="8306" y="2653"/>
                </a:lnTo>
                <a:lnTo>
                  <a:pt x="8721" y="2224"/>
                </a:lnTo>
                <a:lnTo>
                  <a:pt x="59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 name="Google Shape;629;p50"/>
          <p:cNvGrpSpPr/>
          <p:nvPr/>
        </p:nvGrpSpPr>
        <p:grpSpPr>
          <a:xfrm>
            <a:off x="15" y="1065644"/>
            <a:ext cx="711184" cy="682874"/>
            <a:chOff x="1196021" y="2530589"/>
            <a:chExt cx="666402" cy="602447"/>
          </a:xfrm>
        </p:grpSpPr>
        <p:sp>
          <p:nvSpPr>
            <p:cNvPr id="630" name="Google Shape;630;p50"/>
            <p:cNvSpPr/>
            <p:nvPr/>
          </p:nvSpPr>
          <p:spPr>
            <a:xfrm>
              <a:off x="1196021" y="3104720"/>
              <a:ext cx="666402" cy="28313"/>
            </a:xfrm>
            <a:custGeom>
              <a:avLst/>
              <a:gdLst/>
              <a:ahLst/>
              <a:cxnLst/>
              <a:rect l="l" t="t" r="r" b="b"/>
              <a:pathLst>
                <a:path w="6002" h="255" extrusionOk="0">
                  <a:moveTo>
                    <a:pt x="81" y="0"/>
                  </a:moveTo>
                  <a:lnTo>
                    <a:pt x="14" y="81"/>
                  </a:lnTo>
                  <a:lnTo>
                    <a:pt x="0" y="134"/>
                  </a:lnTo>
                  <a:lnTo>
                    <a:pt x="14" y="175"/>
                  </a:lnTo>
                  <a:lnTo>
                    <a:pt x="81" y="255"/>
                  </a:lnTo>
                  <a:lnTo>
                    <a:pt x="5921" y="255"/>
                  </a:lnTo>
                  <a:lnTo>
                    <a:pt x="6001" y="175"/>
                  </a:lnTo>
                  <a:lnTo>
                    <a:pt x="6001" y="134"/>
                  </a:lnTo>
                  <a:lnTo>
                    <a:pt x="6001" y="81"/>
                  </a:lnTo>
                  <a:lnTo>
                    <a:pt x="59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0"/>
            <p:cNvSpPr/>
            <p:nvPr/>
          </p:nvSpPr>
          <p:spPr>
            <a:xfrm>
              <a:off x="1279292" y="2918747"/>
              <a:ext cx="147337" cy="214288"/>
            </a:xfrm>
            <a:custGeom>
              <a:avLst/>
              <a:gdLst/>
              <a:ahLst/>
              <a:cxnLst/>
              <a:rect l="l" t="t" r="r" b="b"/>
              <a:pathLst>
                <a:path w="1327" h="1930" extrusionOk="0">
                  <a:moveTo>
                    <a:pt x="134" y="1"/>
                  </a:moveTo>
                  <a:lnTo>
                    <a:pt x="81" y="14"/>
                  </a:lnTo>
                  <a:lnTo>
                    <a:pt x="14" y="81"/>
                  </a:lnTo>
                  <a:lnTo>
                    <a:pt x="0" y="135"/>
                  </a:lnTo>
                  <a:lnTo>
                    <a:pt x="0" y="1809"/>
                  </a:lnTo>
                  <a:lnTo>
                    <a:pt x="14" y="1850"/>
                  </a:lnTo>
                  <a:lnTo>
                    <a:pt x="81" y="1930"/>
                  </a:lnTo>
                  <a:lnTo>
                    <a:pt x="188" y="1930"/>
                  </a:lnTo>
                  <a:lnTo>
                    <a:pt x="255" y="1850"/>
                  </a:lnTo>
                  <a:lnTo>
                    <a:pt x="268" y="1809"/>
                  </a:lnTo>
                  <a:lnTo>
                    <a:pt x="268" y="269"/>
                  </a:lnTo>
                  <a:lnTo>
                    <a:pt x="1059" y="269"/>
                  </a:lnTo>
                  <a:lnTo>
                    <a:pt x="1059" y="1809"/>
                  </a:lnTo>
                  <a:lnTo>
                    <a:pt x="1072" y="1850"/>
                  </a:lnTo>
                  <a:lnTo>
                    <a:pt x="1139" y="1930"/>
                  </a:lnTo>
                  <a:lnTo>
                    <a:pt x="1246" y="1930"/>
                  </a:lnTo>
                  <a:lnTo>
                    <a:pt x="1313" y="1850"/>
                  </a:lnTo>
                  <a:lnTo>
                    <a:pt x="1327" y="1809"/>
                  </a:lnTo>
                  <a:lnTo>
                    <a:pt x="1327" y="135"/>
                  </a:lnTo>
                  <a:lnTo>
                    <a:pt x="1313"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0"/>
            <p:cNvSpPr/>
            <p:nvPr/>
          </p:nvSpPr>
          <p:spPr>
            <a:xfrm>
              <a:off x="1463712" y="2823595"/>
              <a:ext cx="147337" cy="309441"/>
            </a:xfrm>
            <a:custGeom>
              <a:avLst/>
              <a:gdLst/>
              <a:ahLst/>
              <a:cxnLst/>
              <a:rect l="l" t="t" r="r" b="b"/>
              <a:pathLst>
                <a:path w="1327" h="2787" extrusionOk="0">
                  <a:moveTo>
                    <a:pt x="134" y="1"/>
                  </a:moveTo>
                  <a:lnTo>
                    <a:pt x="81" y="14"/>
                  </a:lnTo>
                  <a:lnTo>
                    <a:pt x="14" y="81"/>
                  </a:lnTo>
                  <a:lnTo>
                    <a:pt x="0" y="135"/>
                  </a:lnTo>
                  <a:lnTo>
                    <a:pt x="0" y="2666"/>
                  </a:lnTo>
                  <a:lnTo>
                    <a:pt x="14" y="2707"/>
                  </a:lnTo>
                  <a:lnTo>
                    <a:pt x="81" y="2787"/>
                  </a:lnTo>
                  <a:lnTo>
                    <a:pt x="188" y="2787"/>
                  </a:lnTo>
                  <a:lnTo>
                    <a:pt x="268" y="2707"/>
                  </a:lnTo>
                  <a:lnTo>
                    <a:pt x="268" y="2666"/>
                  </a:lnTo>
                  <a:lnTo>
                    <a:pt x="268" y="269"/>
                  </a:lnTo>
                  <a:lnTo>
                    <a:pt x="1059" y="269"/>
                  </a:lnTo>
                  <a:lnTo>
                    <a:pt x="1059" y="2666"/>
                  </a:lnTo>
                  <a:lnTo>
                    <a:pt x="1072" y="2707"/>
                  </a:lnTo>
                  <a:lnTo>
                    <a:pt x="1139" y="2787"/>
                  </a:lnTo>
                  <a:lnTo>
                    <a:pt x="1246" y="2787"/>
                  </a:lnTo>
                  <a:lnTo>
                    <a:pt x="1327" y="2707"/>
                  </a:lnTo>
                  <a:lnTo>
                    <a:pt x="1327" y="2666"/>
                  </a:lnTo>
                  <a:lnTo>
                    <a:pt x="1327" y="135"/>
                  </a:lnTo>
                  <a:lnTo>
                    <a:pt x="1327"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0"/>
            <p:cNvSpPr/>
            <p:nvPr/>
          </p:nvSpPr>
          <p:spPr>
            <a:xfrm>
              <a:off x="1649574" y="2738879"/>
              <a:ext cx="145893" cy="394156"/>
            </a:xfrm>
            <a:custGeom>
              <a:avLst/>
              <a:gdLst/>
              <a:ahLst/>
              <a:cxnLst/>
              <a:rect l="l" t="t" r="r" b="b"/>
              <a:pathLst>
                <a:path w="1314" h="3550" extrusionOk="0">
                  <a:moveTo>
                    <a:pt x="121" y="0"/>
                  </a:moveTo>
                  <a:lnTo>
                    <a:pt x="68" y="14"/>
                  </a:lnTo>
                  <a:lnTo>
                    <a:pt x="1" y="81"/>
                  </a:lnTo>
                  <a:lnTo>
                    <a:pt x="1" y="134"/>
                  </a:lnTo>
                  <a:lnTo>
                    <a:pt x="1" y="3429"/>
                  </a:lnTo>
                  <a:lnTo>
                    <a:pt x="1" y="3470"/>
                  </a:lnTo>
                  <a:lnTo>
                    <a:pt x="68" y="3550"/>
                  </a:lnTo>
                  <a:lnTo>
                    <a:pt x="175" y="3550"/>
                  </a:lnTo>
                  <a:lnTo>
                    <a:pt x="255" y="3470"/>
                  </a:lnTo>
                  <a:lnTo>
                    <a:pt x="255" y="3429"/>
                  </a:lnTo>
                  <a:lnTo>
                    <a:pt x="255" y="268"/>
                  </a:lnTo>
                  <a:lnTo>
                    <a:pt x="1059" y="268"/>
                  </a:lnTo>
                  <a:lnTo>
                    <a:pt x="1059" y="3429"/>
                  </a:lnTo>
                  <a:lnTo>
                    <a:pt x="1059" y="3470"/>
                  </a:lnTo>
                  <a:lnTo>
                    <a:pt x="1126" y="3550"/>
                  </a:lnTo>
                  <a:lnTo>
                    <a:pt x="1233" y="3550"/>
                  </a:lnTo>
                  <a:lnTo>
                    <a:pt x="1314" y="3470"/>
                  </a:lnTo>
                  <a:lnTo>
                    <a:pt x="1314" y="3429"/>
                  </a:lnTo>
                  <a:lnTo>
                    <a:pt x="1314" y="134"/>
                  </a:lnTo>
                  <a:lnTo>
                    <a:pt x="1314" y="81"/>
                  </a:lnTo>
                  <a:lnTo>
                    <a:pt x="1233" y="14"/>
                  </a:lnTo>
                  <a:lnTo>
                    <a:pt x="1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0"/>
            <p:cNvSpPr/>
            <p:nvPr/>
          </p:nvSpPr>
          <p:spPr>
            <a:xfrm>
              <a:off x="1231661" y="2536584"/>
              <a:ext cx="535609" cy="315436"/>
            </a:xfrm>
            <a:custGeom>
              <a:avLst/>
              <a:gdLst/>
              <a:ahLst/>
              <a:cxnLst/>
              <a:rect l="l" t="t" r="r" b="b"/>
              <a:pathLst>
                <a:path w="4824" h="2841" extrusionOk="0">
                  <a:moveTo>
                    <a:pt x="4716" y="0"/>
                  </a:moveTo>
                  <a:lnTo>
                    <a:pt x="4609" y="27"/>
                  </a:lnTo>
                  <a:lnTo>
                    <a:pt x="4582" y="67"/>
                  </a:lnTo>
                  <a:lnTo>
                    <a:pt x="4515" y="148"/>
                  </a:lnTo>
                  <a:lnTo>
                    <a:pt x="3939" y="844"/>
                  </a:lnTo>
                  <a:lnTo>
                    <a:pt x="3122" y="1527"/>
                  </a:lnTo>
                  <a:lnTo>
                    <a:pt x="2425" y="1969"/>
                  </a:lnTo>
                  <a:lnTo>
                    <a:pt x="1595" y="2318"/>
                  </a:lnTo>
                  <a:lnTo>
                    <a:pt x="657" y="2545"/>
                  </a:lnTo>
                  <a:lnTo>
                    <a:pt x="135" y="2572"/>
                  </a:lnTo>
                  <a:lnTo>
                    <a:pt x="81" y="2586"/>
                  </a:lnTo>
                  <a:lnTo>
                    <a:pt x="1" y="2666"/>
                  </a:lnTo>
                  <a:lnTo>
                    <a:pt x="1" y="2706"/>
                  </a:lnTo>
                  <a:lnTo>
                    <a:pt x="14" y="2760"/>
                  </a:lnTo>
                  <a:lnTo>
                    <a:pt x="81" y="2840"/>
                  </a:lnTo>
                  <a:lnTo>
                    <a:pt x="135" y="2840"/>
                  </a:lnTo>
                  <a:lnTo>
                    <a:pt x="684" y="2800"/>
                  </a:lnTo>
                  <a:lnTo>
                    <a:pt x="1675" y="2572"/>
                  </a:lnTo>
                  <a:lnTo>
                    <a:pt x="2532" y="2197"/>
                  </a:lnTo>
                  <a:lnTo>
                    <a:pt x="3269" y="1742"/>
                  </a:lnTo>
                  <a:lnTo>
                    <a:pt x="4126" y="1018"/>
                  </a:lnTo>
                  <a:lnTo>
                    <a:pt x="4743" y="295"/>
                  </a:lnTo>
                  <a:lnTo>
                    <a:pt x="4796" y="215"/>
                  </a:lnTo>
                  <a:lnTo>
                    <a:pt x="4823" y="161"/>
                  </a:lnTo>
                  <a:lnTo>
                    <a:pt x="4796" y="67"/>
                  </a:lnTo>
                  <a:lnTo>
                    <a:pt x="4756" y="27"/>
                  </a:lnTo>
                  <a:lnTo>
                    <a:pt x="4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0"/>
            <p:cNvSpPr/>
            <p:nvPr/>
          </p:nvSpPr>
          <p:spPr>
            <a:xfrm>
              <a:off x="1666007" y="2530589"/>
              <a:ext cx="107144" cy="104257"/>
            </a:xfrm>
            <a:custGeom>
              <a:avLst/>
              <a:gdLst/>
              <a:ahLst/>
              <a:cxnLst/>
              <a:rect l="l" t="t" r="r" b="b"/>
              <a:pathLst>
                <a:path w="965" h="939" extrusionOk="0">
                  <a:moveTo>
                    <a:pt x="804" y="1"/>
                  </a:moveTo>
                  <a:lnTo>
                    <a:pt x="107" y="135"/>
                  </a:lnTo>
                  <a:lnTo>
                    <a:pt x="67" y="148"/>
                  </a:lnTo>
                  <a:lnTo>
                    <a:pt x="0" y="229"/>
                  </a:lnTo>
                  <a:lnTo>
                    <a:pt x="14" y="282"/>
                  </a:lnTo>
                  <a:lnTo>
                    <a:pt x="27" y="336"/>
                  </a:lnTo>
                  <a:lnTo>
                    <a:pt x="107" y="389"/>
                  </a:lnTo>
                  <a:lnTo>
                    <a:pt x="161" y="389"/>
                  </a:lnTo>
                  <a:lnTo>
                    <a:pt x="697" y="282"/>
                  </a:lnTo>
                  <a:lnTo>
                    <a:pt x="697" y="805"/>
                  </a:lnTo>
                  <a:lnTo>
                    <a:pt x="697" y="858"/>
                  </a:lnTo>
                  <a:lnTo>
                    <a:pt x="777" y="938"/>
                  </a:lnTo>
                  <a:lnTo>
                    <a:pt x="884" y="938"/>
                  </a:lnTo>
                  <a:lnTo>
                    <a:pt x="951" y="858"/>
                  </a:lnTo>
                  <a:lnTo>
                    <a:pt x="965" y="805"/>
                  </a:lnTo>
                  <a:lnTo>
                    <a:pt x="965" y="121"/>
                  </a:lnTo>
                  <a:lnTo>
                    <a:pt x="951" y="68"/>
                  </a:lnTo>
                  <a:lnTo>
                    <a:pt x="911" y="28"/>
                  </a:lnTo>
                  <a:lnTo>
                    <a:pt x="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51"/>
          <p:cNvSpPr txBox="1">
            <a:spLocks noGrp="1"/>
          </p:cNvSpPr>
          <p:nvPr>
            <p:ph type="title"/>
          </p:nvPr>
        </p:nvSpPr>
        <p:spPr>
          <a:xfrm>
            <a:off x="1303800" y="6470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“Unlabeled” Data</a:t>
            </a:r>
            <a:endParaRPr sz="3000"/>
          </a:p>
        </p:txBody>
      </p:sp>
      <p:sp>
        <p:nvSpPr>
          <p:cNvPr id="641" name="Google Shape;641;p51"/>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 sz="1400"/>
              <a:t>Pro:</a:t>
            </a:r>
            <a:endParaRPr sz="1400"/>
          </a:p>
          <a:p>
            <a:pPr marL="457200" lvl="0" indent="-317500" algn="l" rtl="0">
              <a:lnSpc>
                <a:spcPct val="150000"/>
              </a:lnSpc>
              <a:spcBef>
                <a:spcPts val="1200"/>
              </a:spcBef>
              <a:spcAft>
                <a:spcPts val="0"/>
              </a:spcAft>
              <a:buSzPts val="1400"/>
              <a:buAutoNum type="arabicPeriod"/>
            </a:pPr>
            <a:r>
              <a:rPr lang="en" sz="1400"/>
              <a:t>Exploration of hidden patterns</a:t>
            </a:r>
            <a:endParaRPr sz="1400"/>
          </a:p>
          <a:p>
            <a:pPr marL="457200" lvl="0" indent="-317500" algn="l" rtl="0">
              <a:lnSpc>
                <a:spcPct val="150000"/>
              </a:lnSpc>
              <a:spcBef>
                <a:spcPts val="0"/>
              </a:spcBef>
              <a:spcAft>
                <a:spcPts val="0"/>
              </a:spcAft>
              <a:buSzPts val="1400"/>
              <a:buAutoNum type="arabicPeriod"/>
            </a:pPr>
            <a:r>
              <a:rPr lang="en" sz="1400"/>
              <a:t>Dimensionality reduction</a:t>
            </a:r>
            <a:endParaRPr sz="1400"/>
          </a:p>
          <a:p>
            <a:pPr marL="457200" lvl="0" indent="-317500" algn="l" rtl="0">
              <a:lnSpc>
                <a:spcPct val="150000"/>
              </a:lnSpc>
              <a:spcBef>
                <a:spcPts val="0"/>
              </a:spcBef>
              <a:spcAft>
                <a:spcPts val="0"/>
              </a:spcAft>
              <a:buSzPts val="1400"/>
              <a:buAutoNum type="arabicPeriod"/>
            </a:pPr>
            <a:r>
              <a:rPr lang="en" sz="1400"/>
              <a:t>Outlier detection</a:t>
            </a:r>
            <a:endParaRPr sz="1400"/>
          </a:p>
        </p:txBody>
      </p:sp>
      <p:sp>
        <p:nvSpPr>
          <p:cNvPr id="642" name="Google Shape;642;p51"/>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t>Cons</a:t>
            </a:r>
            <a:endParaRPr sz="1400"/>
          </a:p>
          <a:p>
            <a:pPr marL="457200" lvl="0" indent="-317500" algn="l" rtl="0">
              <a:lnSpc>
                <a:spcPct val="150000"/>
              </a:lnSpc>
              <a:spcBef>
                <a:spcPts val="1200"/>
              </a:spcBef>
              <a:spcAft>
                <a:spcPts val="0"/>
              </a:spcAft>
              <a:buSzPts val="1400"/>
              <a:buAutoNum type="arabicPeriod"/>
            </a:pPr>
            <a:r>
              <a:rPr lang="en" sz="1400"/>
              <a:t>Loss of labeled information:</a:t>
            </a:r>
            <a:endParaRPr sz="1400"/>
          </a:p>
          <a:p>
            <a:pPr marL="457200" lvl="0" indent="-317500" algn="l" rtl="0">
              <a:lnSpc>
                <a:spcPct val="150000"/>
              </a:lnSpc>
              <a:spcBef>
                <a:spcPts val="0"/>
              </a:spcBef>
              <a:spcAft>
                <a:spcPts val="0"/>
              </a:spcAft>
              <a:buSzPts val="1400"/>
              <a:buAutoNum type="arabicPeriod"/>
            </a:pPr>
            <a:r>
              <a:rPr lang="en" sz="1400"/>
              <a:t>Mistake in cluster assignments</a:t>
            </a:r>
            <a:endParaRPr sz="1400"/>
          </a:p>
          <a:p>
            <a:pPr marL="457200" lvl="0" indent="-317500" algn="l" rtl="0">
              <a:lnSpc>
                <a:spcPct val="150000"/>
              </a:lnSpc>
              <a:spcBef>
                <a:spcPts val="0"/>
              </a:spcBef>
              <a:spcAft>
                <a:spcPts val="0"/>
              </a:spcAft>
              <a:buSzPts val="1400"/>
              <a:buAutoNum type="arabicPeriod"/>
            </a:pPr>
            <a:r>
              <a:rPr lang="en" sz="1400"/>
              <a:t>Evaluation and validation challenges</a:t>
            </a:r>
            <a:endParaRPr sz="1400"/>
          </a:p>
        </p:txBody>
      </p:sp>
      <p:sp>
        <p:nvSpPr>
          <p:cNvPr id="643" name="Google Shape;643;p51"/>
          <p:cNvSpPr txBox="1"/>
          <p:nvPr/>
        </p:nvSpPr>
        <p:spPr>
          <a:xfrm>
            <a:off x="1345050" y="1290425"/>
            <a:ext cx="66456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
                <a:solidFill>
                  <a:srgbClr val="595959"/>
                </a:solidFill>
                <a:latin typeface="Roboto"/>
                <a:ea typeface="Roboto"/>
                <a:cs typeface="Roboto"/>
                <a:sym typeface="Roboto"/>
              </a:rPr>
              <a:t>We can treat Dry Bean Dataset as unlabeled data and apply unsupervised learning techniques.</a:t>
            </a:r>
            <a:endParaRPr>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52"/>
          <p:cNvSpPr txBox="1">
            <a:spLocks noGrp="1"/>
          </p:cNvSpPr>
          <p:nvPr>
            <p:ph type="title"/>
          </p:nvPr>
        </p:nvSpPr>
        <p:spPr>
          <a:xfrm>
            <a:off x="1155875" y="66962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K Means</a:t>
            </a:r>
            <a:endParaRPr/>
          </a:p>
        </p:txBody>
      </p:sp>
      <p:sp>
        <p:nvSpPr>
          <p:cNvPr id="649" name="Google Shape;649;p52"/>
          <p:cNvSpPr txBox="1"/>
          <p:nvPr/>
        </p:nvSpPr>
        <p:spPr>
          <a:xfrm>
            <a:off x="423300" y="1588025"/>
            <a:ext cx="3429000" cy="2339700"/>
          </a:xfrm>
          <a:prstGeom prst="rect">
            <a:avLst/>
          </a:prstGeom>
          <a:noFill/>
          <a:ln>
            <a:noFill/>
          </a:ln>
        </p:spPr>
        <p:txBody>
          <a:bodyPr spcFirstLastPara="1" wrap="square" lIns="91425" tIns="91425" rIns="91425" bIns="91425" anchor="t" anchorCtr="0">
            <a:spAutoFit/>
          </a:bodyPr>
          <a:lstStyle/>
          <a:p>
            <a:pPr marL="365760" lvl="0" indent="-226059" algn="l" rtl="0">
              <a:lnSpc>
                <a:spcPct val="150000"/>
              </a:lnSpc>
              <a:spcBef>
                <a:spcPts val="0"/>
              </a:spcBef>
              <a:spcAft>
                <a:spcPts val="0"/>
              </a:spcAft>
              <a:buSzPts val="1400"/>
              <a:buFont typeface="Nunito"/>
              <a:buChar char="●"/>
            </a:pPr>
            <a:r>
              <a:rPr lang="en">
                <a:latin typeface="Nunito"/>
                <a:ea typeface="Nunito"/>
                <a:cs typeface="Nunito"/>
                <a:sym typeface="Nunito"/>
              </a:rPr>
              <a:t>100 randomized starting points to ensure the clustering result</a:t>
            </a:r>
            <a:endParaRPr>
              <a:latin typeface="Nunito"/>
              <a:ea typeface="Nunito"/>
              <a:cs typeface="Nunito"/>
              <a:sym typeface="Nunito"/>
            </a:endParaRPr>
          </a:p>
          <a:p>
            <a:pPr marL="365760" lvl="0" indent="-226059" algn="l" rtl="0">
              <a:lnSpc>
                <a:spcPct val="150000"/>
              </a:lnSpc>
              <a:spcBef>
                <a:spcPts val="0"/>
              </a:spcBef>
              <a:spcAft>
                <a:spcPts val="0"/>
              </a:spcAft>
              <a:buSzPts val="1400"/>
              <a:buFont typeface="Nunito"/>
              <a:buChar char="●"/>
            </a:pPr>
            <a:r>
              <a:rPr lang="en">
                <a:latin typeface="Nunito"/>
                <a:ea typeface="Nunito"/>
                <a:cs typeface="Nunito"/>
                <a:sym typeface="Nunito"/>
              </a:rPr>
              <a:t>Chose 4 clusters based on prior knowledge</a:t>
            </a:r>
            <a:endParaRPr>
              <a:latin typeface="Nunito"/>
              <a:ea typeface="Nunito"/>
              <a:cs typeface="Nunito"/>
              <a:sym typeface="Nunito"/>
            </a:endParaRPr>
          </a:p>
          <a:p>
            <a:pPr marL="365760" lvl="0" indent="-226059" algn="l" rtl="0">
              <a:lnSpc>
                <a:spcPct val="150000"/>
              </a:lnSpc>
              <a:spcBef>
                <a:spcPts val="0"/>
              </a:spcBef>
              <a:spcAft>
                <a:spcPts val="0"/>
              </a:spcAft>
              <a:buSzPts val="1400"/>
              <a:buFont typeface="Nunito"/>
              <a:buChar char="●"/>
            </a:pPr>
            <a:r>
              <a:rPr lang="en">
                <a:latin typeface="Nunito"/>
                <a:ea typeface="Nunito"/>
                <a:cs typeface="Nunito"/>
                <a:sym typeface="Nunito"/>
              </a:rPr>
              <a:t>Without prior Knowledge, it can be argued that there are two clusters in this 2D plot</a:t>
            </a:r>
            <a:endParaRPr>
              <a:latin typeface="Nunito"/>
              <a:ea typeface="Nunito"/>
              <a:cs typeface="Nunito"/>
              <a:sym typeface="Nunito"/>
            </a:endParaRPr>
          </a:p>
        </p:txBody>
      </p:sp>
      <p:pic>
        <p:nvPicPr>
          <p:cNvPr id="650" name="Google Shape;650;p52"/>
          <p:cNvPicPr preferRelativeResize="0"/>
          <p:nvPr/>
        </p:nvPicPr>
        <p:blipFill>
          <a:blip r:embed="rId3">
            <a:alphaModFix/>
          </a:blip>
          <a:stretch>
            <a:fillRect/>
          </a:stretch>
        </p:blipFill>
        <p:spPr>
          <a:xfrm>
            <a:off x="3962325" y="513400"/>
            <a:ext cx="4699675" cy="44889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53"/>
          <p:cNvSpPr txBox="1">
            <a:spLocks noGrp="1"/>
          </p:cNvSpPr>
          <p:nvPr>
            <p:ph type="ctrTitle"/>
          </p:nvPr>
        </p:nvSpPr>
        <p:spPr>
          <a:xfrm>
            <a:off x="730050" y="671025"/>
            <a:ext cx="7683900" cy="147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latin typeface="Arial"/>
                <a:ea typeface="Arial"/>
                <a:cs typeface="Arial"/>
                <a:sym typeface="Arial"/>
              </a:rPr>
              <a:t>Unsupervised Learning </a:t>
            </a:r>
            <a:endParaRPr sz="3600">
              <a:latin typeface="Arial"/>
              <a:ea typeface="Arial"/>
              <a:cs typeface="Arial"/>
              <a:sym typeface="Arial"/>
            </a:endParaRPr>
          </a:p>
          <a:p>
            <a:pPr marL="0" lvl="0" indent="0" algn="ctr" rtl="0">
              <a:spcBef>
                <a:spcPts val="0"/>
              </a:spcBef>
              <a:spcAft>
                <a:spcPts val="0"/>
              </a:spcAft>
              <a:buNone/>
            </a:pPr>
            <a:r>
              <a:rPr lang="en" sz="3600">
                <a:latin typeface="Arial"/>
                <a:ea typeface="Arial"/>
                <a:cs typeface="Arial"/>
                <a:sym typeface="Arial"/>
              </a:rPr>
              <a:t>- PCA</a:t>
            </a:r>
            <a:endParaRPr sz="3600">
              <a:latin typeface="Arial"/>
              <a:ea typeface="Arial"/>
              <a:cs typeface="Arial"/>
              <a:sym typeface="Arial"/>
            </a:endParaRPr>
          </a:p>
        </p:txBody>
      </p:sp>
      <p:sp>
        <p:nvSpPr>
          <p:cNvPr id="656" name="Google Shape;656;p53"/>
          <p:cNvSpPr/>
          <p:nvPr/>
        </p:nvSpPr>
        <p:spPr>
          <a:xfrm>
            <a:off x="6754634" y="2027825"/>
            <a:ext cx="1938790" cy="3420479"/>
          </a:xfrm>
          <a:custGeom>
            <a:avLst/>
            <a:gdLst/>
            <a:ahLst/>
            <a:cxnLst/>
            <a:rect l="l" t="t" r="r" b="b"/>
            <a:pathLst>
              <a:path w="17335" h="30583" extrusionOk="0">
                <a:moveTo>
                  <a:pt x="8667" y="1"/>
                </a:moveTo>
                <a:lnTo>
                  <a:pt x="1" y="6913"/>
                </a:lnTo>
                <a:lnTo>
                  <a:pt x="3457" y="6913"/>
                </a:lnTo>
                <a:lnTo>
                  <a:pt x="3457" y="30583"/>
                </a:lnTo>
                <a:lnTo>
                  <a:pt x="13878" y="30583"/>
                </a:lnTo>
                <a:lnTo>
                  <a:pt x="13878" y="6913"/>
                </a:lnTo>
                <a:lnTo>
                  <a:pt x="17334" y="6913"/>
                </a:lnTo>
                <a:lnTo>
                  <a:pt x="17080" y="6645"/>
                </a:lnTo>
                <a:lnTo>
                  <a:pt x="14655" y="4689"/>
                </a:lnTo>
                <a:lnTo>
                  <a:pt x="9766" y="845"/>
                </a:lnTo>
                <a:lnTo>
                  <a:pt x="8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3"/>
          <p:cNvSpPr/>
          <p:nvPr/>
        </p:nvSpPr>
        <p:spPr>
          <a:xfrm>
            <a:off x="465284" y="3352830"/>
            <a:ext cx="1937336" cy="1866875"/>
          </a:xfrm>
          <a:custGeom>
            <a:avLst/>
            <a:gdLst/>
            <a:ahLst/>
            <a:cxnLst/>
            <a:rect l="l" t="t" r="r" b="b"/>
            <a:pathLst>
              <a:path w="17322" h="16692" extrusionOk="0">
                <a:moveTo>
                  <a:pt x="8668" y="1"/>
                </a:moveTo>
                <a:lnTo>
                  <a:pt x="1" y="6913"/>
                </a:lnTo>
                <a:lnTo>
                  <a:pt x="3457" y="6913"/>
                </a:lnTo>
                <a:lnTo>
                  <a:pt x="3457" y="16692"/>
                </a:lnTo>
                <a:lnTo>
                  <a:pt x="13865" y="16692"/>
                </a:lnTo>
                <a:lnTo>
                  <a:pt x="13865" y="6913"/>
                </a:lnTo>
                <a:lnTo>
                  <a:pt x="17321" y="6913"/>
                </a:lnTo>
                <a:lnTo>
                  <a:pt x="17080" y="6645"/>
                </a:lnTo>
                <a:lnTo>
                  <a:pt x="14656" y="4676"/>
                </a:lnTo>
                <a:lnTo>
                  <a:pt x="9753" y="845"/>
                </a:lnTo>
                <a:lnTo>
                  <a:pt x="86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4658704" y="3154716"/>
            <a:ext cx="1937224" cy="2217389"/>
          </a:xfrm>
          <a:custGeom>
            <a:avLst/>
            <a:gdLst/>
            <a:ahLst/>
            <a:cxnLst/>
            <a:rect l="l" t="t" r="r" b="b"/>
            <a:pathLst>
              <a:path w="17321" h="19826" extrusionOk="0">
                <a:moveTo>
                  <a:pt x="8654" y="0"/>
                </a:moveTo>
                <a:lnTo>
                  <a:pt x="1" y="6926"/>
                </a:lnTo>
                <a:lnTo>
                  <a:pt x="3457" y="6926"/>
                </a:lnTo>
                <a:lnTo>
                  <a:pt x="3457" y="19826"/>
                </a:lnTo>
                <a:lnTo>
                  <a:pt x="13865" y="19826"/>
                </a:lnTo>
                <a:lnTo>
                  <a:pt x="13865" y="6926"/>
                </a:lnTo>
                <a:lnTo>
                  <a:pt x="17321" y="6926"/>
                </a:lnTo>
                <a:lnTo>
                  <a:pt x="17080" y="6658"/>
                </a:lnTo>
                <a:lnTo>
                  <a:pt x="14655" y="4689"/>
                </a:lnTo>
                <a:lnTo>
                  <a:pt x="9752" y="844"/>
                </a:lnTo>
                <a:lnTo>
                  <a:pt x="86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2561263" y="2568551"/>
            <a:ext cx="1938790" cy="2857129"/>
          </a:xfrm>
          <a:custGeom>
            <a:avLst/>
            <a:gdLst/>
            <a:ahLst/>
            <a:cxnLst/>
            <a:rect l="l" t="t" r="r" b="b"/>
            <a:pathLst>
              <a:path w="17335" h="25546" extrusionOk="0">
                <a:moveTo>
                  <a:pt x="8667" y="1"/>
                </a:moveTo>
                <a:lnTo>
                  <a:pt x="0" y="6926"/>
                </a:lnTo>
                <a:lnTo>
                  <a:pt x="3456" y="6926"/>
                </a:lnTo>
                <a:lnTo>
                  <a:pt x="3456" y="25546"/>
                </a:lnTo>
                <a:lnTo>
                  <a:pt x="13878" y="25546"/>
                </a:lnTo>
                <a:lnTo>
                  <a:pt x="13878" y="6926"/>
                </a:lnTo>
                <a:lnTo>
                  <a:pt x="17334" y="6926"/>
                </a:lnTo>
                <a:lnTo>
                  <a:pt x="17093" y="6658"/>
                </a:lnTo>
                <a:lnTo>
                  <a:pt x="14668" y="4689"/>
                </a:lnTo>
                <a:lnTo>
                  <a:pt x="9766" y="858"/>
                </a:lnTo>
                <a:lnTo>
                  <a:pt x="8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708733" y="1463931"/>
            <a:ext cx="659834" cy="875332"/>
          </a:xfrm>
          <a:custGeom>
            <a:avLst/>
            <a:gdLst/>
            <a:ahLst/>
            <a:cxnLst/>
            <a:rect l="l" t="t" r="r" b="b"/>
            <a:pathLst>
              <a:path w="5787" h="7677" extrusionOk="0">
                <a:moveTo>
                  <a:pt x="2210" y="1"/>
                </a:moveTo>
                <a:lnTo>
                  <a:pt x="2197" y="403"/>
                </a:lnTo>
                <a:lnTo>
                  <a:pt x="2103" y="1166"/>
                </a:lnTo>
                <a:lnTo>
                  <a:pt x="1942" y="1916"/>
                </a:lnTo>
                <a:lnTo>
                  <a:pt x="1715" y="2626"/>
                </a:lnTo>
                <a:lnTo>
                  <a:pt x="1433" y="3323"/>
                </a:lnTo>
                <a:lnTo>
                  <a:pt x="1099" y="3979"/>
                </a:lnTo>
                <a:lnTo>
                  <a:pt x="697" y="4609"/>
                </a:lnTo>
                <a:lnTo>
                  <a:pt x="255" y="5185"/>
                </a:lnTo>
                <a:lnTo>
                  <a:pt x="0" y="5466"/>
                </a:lnTo>
                <a:lnTo>
                  <a:pt x="2813" y="7676"/>
                </a:lnTo>
                <a:lnTo>
                  <a:pt x="3148" y="7288"/>
                </a:lnTo>
                <a:lnTo>
                  <a:pt x="3751" y="6457"/>
                </a:lnTo>
                <a:lnTo>
                  <a:pt x="4287" y="5573"/>
                </a:lnTo>
                <a:lnTo>
                  <a:pt x="4755" y="4649"/>
                </a:lnTo>
                <a:lnTo>
                  <a:pt x="5144" y="3684"/>
                </a:lnTo>
                <a:lnTo>
                  <a:pt x="5439" y="2666"/>
                </a:lnTo>
                <a:lnTo>
                  <a:pt x="5653" y="1635"/>
                </a:lnTo>
                <a:lnTo>
                  <a:pt x="5760" y="550"/>
                </a:lnTo>
                <a:lnTo>
                  <a:pt x="57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707136" y="536839"/>
            <a:ext cx="661430" cy="876814"/>
          </a:xfrm>
          <a:custGeom>
            <a:avLst/>
            <a:gdLst/>
            <a:ahLst/>
            <a:cxnLst/>
            <a:rect l="l" t="t" r="r" b="b"/>
            <a:pathLst>
              <a:path w="5801" h="7690" extrusionOk="0">
                <a:moveTo>
                  <a:pt x="2814" y="1"/>
                </a:moveTo>
                <a:lnTo>
                  <a:pt x="1" y="2211"/>
                </a:lnTo>
                <a:lnTo>
                  <a:pt x="242" y="2492"/>
                </a:lnTo>
                <a:lnTo>
                  <a:pt x="697" y="3082"/>
                </a:lnTo>
                <a:lnTo>
                  <a:pt x="1099" y="3698"/>
                </a:lnTo>
                <a:lnTo>
                  <a:pt x="1447" y="4368"/>
                </a:lnTo>
                <a:lnTo>
                  <a:pt x="1729" y="5051"/>
                </a:lnTo>
                <a:lnTo>
                  <a:pt x="1956" y="5774"/>
                </a:lnTo>
                <a:lnTo>
                  <a:pt x="2117" y="6524"/>
                </a:lnTo>
                <a:lnTo>
                  <a:pt x="2211" y="7301"/>
                </a:lnTo>
                <a:lnTo>
                  <a:pt x="2224" y="7690"/>
                </a:lnTo>
                <a:lnTo>
                  <a:pt x="5801" y="7690"/>
                </a:lnTo>
                <a:lnTo>
                  <a:pt x="5774" y="7140"/>
                </a:lnTo>
                <a:lnTo>
                  <a:pt x="5654" y="6069"/>
                </a:lnTo>
                <a:lnTo>
                  <a:pt x="5453" y="5024"/>
                </a:lnTo>
                <a:lnTo>
                  <a:pt x="5145" y="4006"/>
                </a:lnTo>
                <a:lnTo>
                  <a:pt x="4769" y="3028"/>
                </a:lnTo>
                <a:lnTo>
                  <a:pt x="4301" y="2104"/>
                </a:lnTo>
                <a:lnTo>
                  <a:pt x="3751" y="1220"/>
                </a:lnTo>
                <a:lnTo>
                  <a:pt x="3149" y="389"/>
                </a:lnTo>
                <a:lnTo>
                  <a:pt x="28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3"/>
          <p:cNvSpPr/>
          <p:nvPr/>
        </p:nvSpPr>
        <p:spPr>
          <a:xfrm>
            <a:off x="-12" y="71069"/>
            <a:ext cx="992886" cy="681270"/>
          </a:xfrm>
          <a:custGeom>
            <a:avLst/>
            <a:gdLst/>
            <a:ahLst/>
            <a:cxnLst/>
            <a:rect l="l" t="t" r="r" b="b"/>
            <a:pathLst>
              <a:path w="8708" h="5975" extrusionOk="0">
                <a:moveTo>
                  <a:pt x="1" y="0"/>
                </a:moveTo>
                <a:lnTo>
                  <a:pt x="1" y="3577"/>
                </a:lnTo>
                <a:lnTo>
                  <a:pt x="429" y="3577"/>
                </a:lnTo>
                <a:lnTo>
                  <a:pt x="1273" y="3670"/>
                </a:lnTo>
                <a:lnTo>
                  <a:pt x="2077" y="3831"/>
                </a:lnTo>
                <a:lnTo>
                  <a:pt x="2854" y="4072"/>
                </a:lnTo>
                <a:lnTo>
                  <a:pt x="3604" y="4380"/>
                </a:lnTo>
                <a:lnTo>
                  <a:pt x="4314" y="4756"/>
                </a:lnTo>
                <a:lnTo>
                  <a:pt x="4984" y="5198"/>
                </a:lnTo>
                <a:lnTo>
                  <a:pt x="5600" y="5707"/>
                </a:lnTo>
                <a:lnTo>
                  <a:pt x="5895" y="5974"/>
                </a:lnTo>
                <a:lnTo>
                  <a:pt x="8708" y="3751"/>
                </a:lnTo>
                <a:lnTo>
                  <a:pt x="8292" y="3336"/>
                </a:lnTo>
                <a:lnTo>
                  <a:pt x="7395" y="2545"/>
                </a:lnTo>
                <a:lnTo>
                  <a:pt x="6417" y="1862"/>
                </a:lnTo>
                <a:lnTo>
                  <a:pt x="5372" y="1273"/>
                </a:lnTo>
                <a:lnTo>
                  <a:pt x="4260" y="777"/>
                </a:lnTo>
                <a:lnTo>
                  <a:pt x="3108" y="402"/>
                </a:lnTo>
                <a:lnTo>
                  <a:pt x="1889" y="148"/>
                </a:lnTo>
                <a:lnTo>
                  <a:pt x="644" y="1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3"/>
          <p:cNvSpPr/>
          <p:nvPr/>
        </p:nvSpPr>
        <p:spPr>
          <a:xfrm>
            <a:off x="-12" y="2123762"/>
            <a:ext cx="994482" cy="682866"/>
          </a:xfrm>
          <a:custGeom>
            <a:avLst/>
            <a:gdLst/>
            <a:ahLst/>
            <a:cxnLst/>
            <a:rect l="l" t="t" r="r" b="b"/>
            <a:pathLst>
              <a:path w="8722" h="5989" extrusionOk="0">
                <a:moveTo>
                  <a:pt x="5908" y="1"/>
                </a:moveTo>
                <a:lnTo>
                  <a:pt x="5613" y="282"/>
                </a:lnTo>
                <a:lnTo>
                  <a:pt x="4997" y="777"/>
                </a:lnTo>
                <a:lnTo>
                  <a:pt x="4327" y="1233"/>
                </a:lnTo>
                <a:lnTo>
                  <a:pt x="3617" y="1608"/>
                </a:lnTo>
                <a:lnTo>
                  <a:pt x="2867" y="1916"/>
                </a:lnTo>
                <a:lnTo>
                  <a:pt x="2090" y="2171"/>
                </a:lnTo>
                <a:lnTo>
                  <a:pt x="1273" y="2331"/>
                </a:lnTo>
                <a:lnTo>
                  <a:pt x="429" y="2412"/>
                </a:lnTo>
                <a:lnTo>
                  <a:pt x="1" y="2425"/>
                </a:lnTo>
                <a:lnTo>
                  <a:pt x="1" y="5988"/>
                </a:lnTo>
                <a:lnTo>
                  <a:pt x="644" y="5988"/>
                </a:lnTo>
                <a:lnTo>
                  <a:pt x="1903" y="5854"/>
                </a:lnTo>
                <a:lnTo>
                  <a:pt x="3108" y="5586"/>
                </a:lnTo>
                <a:lnTo>
                  <a:pt x="4274" y="5211"/>
                </a:lnTo>
                <a:lnTo>
                  <a:pt x="5386" y="4729"/>
                </a:lnTo>
                <a:lnTo>
                  <a:pt x="6430" y="4126"/>
                </a:lnTo>
                <a:lnTo>
                  <a:pt x="7408" y="3430"/>
                </a:lnTo>
                <a:lnTo>
                  <a:pt x="8306" y="2653"/>
                </a:lnTo>
                <a:lnTo>
                  <a:pt x="8721" y="2224"/>
                </a:lnTo>
                <a:lnTo>
                  <a:pt x="59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 name="Google Shape;664;p53"/>
          <p:cNvGrpSpPr/>
          <p:nvPr/>
        </p:nvGrpSpPr>
        <p:grpSpPr>
          <a:xfrm>
            <a:off x="15" y="1065644"/>
            <a:ext cx="711184" cy="682874"/>
            <a:chOff x="1196021" y="2530589"/>
            <a:chExt cx="666402" cy="602447"/>
          </a:xfrm>
        </p:grpSpPr>
        <p:sp>
          <p:nvSpPr>
            <p:cNvPr id="665" name="Google Shape;665;p53"/>
            <p:cNvSpPr/>
            <p:nvPr/>
          </p:nvSpPr>
          <p:spPr>
            <a:xfrm>
              <a:off x="1196021" y="3104720"/>
              <a:ext cx="666402" cy="28313"/>
            </a:xfrm>
            <a:custGeom>
              <a:avLst/>
              <a:gdLst/>
              <a:ahLst/>
              <a:cxnLst/>
              <a:rect l="l" t="t" r="r" b="b"/>
              <a:pathLst>
                <a:path w="6002" h="255" extrusionOk="0">
                  <a:moveTo>
                    <a:pt x="81" y="0"/>
                  </a:moveTo>
                  <a:lnTo>
                    <a:pt x="14" y="81"/>
                  </a:lnTo>
                  <a:lnTo>
                    <a:pt x="0" y="134"/>
                  </a:lnTo>
                  <a:lnTo>
                    <a:pt x="14" y="175"/>
                  </a:lnTo>
                  <a:lnTo>
                    <a:pt x="81" y="255"/>
                  </a:lnTo>
                  <a:lnTo>
                    <a:pt x="5921" y="255"/>
                  </a:lnTo>
                  <a:lnTo>
                    <a:pt x="6001" y="175"/>
                  </a:lnTo>
                  <a:lnTo>
                    <a:pt x="6001" y="134"/>
                  </a:lnTo>
                  <a:lnTo>
                    <a:pt x="6001" y="81"/>
                  </a:lnTo>
                  <a:lnTo>
                    <a:pt x="59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3"/>
            <p:cNvSpPr/>
            <p:nvPr/>
          </p:nvSpPr>
          <p:spPr>
            <a:xfrm>
              <a:off x="1279292" y="2918747"/>
              <a:ext cx="147337" cy="214288"/>
            </a:xfrm>
            <a:custGeom>
              <a:avLst/>
              <a:gdLst/>
              <a:ahLst/>
              <a:cxnLst/>
              <a:rect l="l" t="t" r="r" b="b"/>
              <a:pathLst>
                <a:path w="1327" h="1930" extrusionOk="0">
                  <a:moveTo>
                    <a:pt x="134" y="1"/>
                  </a:moveTo>
                  <a:lnTo>
                    <a:pt x="81" y="14"/>
                  </a:lnTo>
                  <a:lnTo>
                    <a:pt x="14" y="81"/>
                  </a:lnTo>
                  <a:lnTo>
                    <a:pt x="0" y="135"/>
                  </a:lnTo>
                  <a:lnTo>
                    <a:pt x="0" y="1809"/>
                  </a:lnTo>
                  <a:lnTo>
                    <a:pt x="14" y="1850"/>
                  </a:lnTo>
                  <a:lnTo>
                    <a:pt x="81" y="1930"/>
                  </a:lnTo>
                  <a:lnTo>
                    <a:pt x="188" y="1930"/>
                  </a:lnTo>
                  <a:lnTo>
                    <a:pt x="255" y="1850"/>
                  </a:lnTo>
                  <a:lnTo>
                    <a:pt x="268" y="1809"/>
                  </a:lnTo>
                  <a:lnTo>
                    <a:pt x="268" y="269"/>
                  </a:lnTo>
                  <a:lnTo>
                    <a:pt x="1059" y="269"/>
                  </a:lnTo>
                  <a:lnTo>
                    <a:pt x="1059" y="1809"/>
                  </a:lnTo>
                  <a:lnTo>
                    <a:pt x="1072" y="1850"/>
                  </a:lnTo>
                  <a:lnTo>
                    <a:pt x="1139" y="1930"/>
                  </a:lnTo>
                  <a:lnTo>
                    <a:pt x="1246" y="1930"/>
                  </a:lnTo>
                  <a:lnTo>
                    <a:pt x="1313" y="1850"/>
                  </a:lnTo>
                  <a:lnTo>
                    <a:pt x="1327" y="1809"/>
                  </a:lnTo>
                  <a:lnTo>
                    <a:pt x="1327" y="135"/>
                  </a:lnTo>
                  <a:lnTo>
                    <a:pt x="1313"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p:nvPr/>
          </p:nvSpPr>
          <p:spPr>
            <a:xfrm>
              <a:off x="1463712" y="2823595"/>
              <a:ext cx="147337" cy="309441"/>
            </a:xfrm>
            <a:custGeom>
              <a:avLst/>
              <a:gdLst/>
              <a:ahLst/>
              <a:cxnLst/>
              <a:rect l="l" t="t" r="r" b="b"/>
              <a:pathLst>
                <a:path w="1327" h="2787" extrusionOk="0">
                  <a:moveTo>
                    <a:pt x="134" y="1"/>
                  </a:moveTo>
                  <a:lnTo>
                    <a:pt x="81" y="14"/>
                  </a:lnTo>
                  <a:lnTo>
                    <a:pt x="14" y="81"/>
                  </a:lnTo>
                  <a:lnTo>
                    <a:pt x="0" y="135"/>
                  </a:lnTo>
                  <a:lnTo>
                    <a:pt x="0" y="2666"/>
                  </a:lnTo>
                  <a:lnTo>
                    <a:pt x="14" y="2707"/>
                  </a:lnTo>
                  <a:lnTo>
                    <a:pt x="81" y="2787"/>
                  </a:lnTo>
                  <a:lnTo>
                    <a:pt x="188" y="2787"/>
                  </a:lnTo>
                  <a:lnTo>
                    <a:pt x="268" y="2707"/>
                  </a:lnTo>
                  <a:lnTo>
                    <a:pt x="268" y="2666"/>
                  </a:lnTo>
                  <a:lnTo>
                    <a:pt x="268" y="269"/>
                  </a:lnTo>
                  <a:lnTo>
                    <a:pt x="1059" y="269"/>
                  </a:lnTo>
                  <a:lnTo>
                    <a:pt x="1059" y="2666"/>
                  </a:lnTo>
                  <a:lnTo>
                    <a:pt x="1072" y="2707"/>
                  </a:lnTo>
                  <a:lnTo>
                    <a:pt x="1139" y="2787"/>
                  </a:lnTo>
                  <a:lnTo>
                    <a:pt x="1246" y="2787"/>
                  </a:lnTo>
                  <a:lnTo>
                    <a:pt x="1327" y="2707"/>
                  </a:lnTo>
                  <a:lnTo>
                    <a:pt x="1327" y="2666"/>
                  </a:lnTo>
                  <a:lnTo>
                    <a:pt x="1327" y="135"/>
                  </a:lnTo>
                  <a:lnTo>
                    <a:pt x="1327"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649574" y="2738879"/>
              <a:ext cx="145893" cy="394156"/>
            </a:xfrm>
            <a:custGeom>
              <a:avLst/>
              <a:gdLst/>
              <a:ahLst/>
              <a:cxnLst/>
              <a:rect l="l" t="t" r="r" b="b"/>
              <a:pathLst>
                <a:path w="1314" h="3550" extrusionOk="0">
                  <a:moveTo>
                    <a:pt x="121" y="0"/>
                  </a:moveTo>
                  <a:lnTo>
                    <a:pt x="68" y="14"/>
                  </a:lnTo>
                  <a:lnTo>
                    <a:pt x="1" y="81"/>
                  </a:lnTo>
                  <a:lnTo>
                    <a:pt x="1" y="134"/>
                  </a:lnTo>
                  <a:lnTo>
                    <a:pt x="1" y="3429"/>
                  </a:lnTo>
                  <a:lnTo>
                    <a:pt x="1" y="3470"/>
                  </a:lnTo>
                  <a:lnTo>
                    <a:pt x="68" y="3550"/>
                  </a:lnTo>
                  <a:lnTo>
                    <a:pt x="175" y="3550"/>
                  </a:lnTo>
                  <a:lnTo>
                    <a:pt x="255" y="3470"/>
                  </a:lnTo>
                  <a:lnTo>
                    <a:pt x="255" y="3429"/>
                  </a:lnTo>
                  <a:lnTo>
                    <a:pt x="255" y="268"/>
                  </a:lnTo>
                  <a:lnTo>
                    <a:pt x="1059" y="268"/>
                  </a:lnTo>
                  <a:lnTo>
                    <a:pt x="1059" y="3429"/>
                  </a:lnTo>
                  <a:lnTo>
                    <a:pt x="1059" y="3470"/>
                  </a:lnTo>
                  <a:lnTo>
                    <a:pt x="1126" y="3550"/>
                  </a:lnTo>
                  <a:lnTo>
                    <a:pt x="1233" y="3550"/>
                  </a:lnTo>
                  <a:lnTo>
                    <a:pt x="1314" y="3470"/>
                  </a:lnTo>
                  <a:lnTo>
                    <a:pt x="1314" y="3429"/>
                  </a:lnTo>
                  <a:lnTo>
                    <a:pt x="1314" y="134"/>
                  </a:lnTo>
                  <a:lnTo>
                    <a:pt x="1314" y="81"/>
                  </a:lnTo>
                  <a:lnTo>
                    <a:pt x="1233" y="14"/>
                  </a:lnTo>
                  <a:lnTo>
                    <a:pt x="1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231661" y="2536584"/>
              <a:ext cx="535609" cy="315436"/>
            </a:xfrm>
            <a:custGeom>
              <a:avLst/>
              <a:gdLst/>
              <a:ahLst/>
              <a:cxnLst/>
              <a:rect l="l" t="t" r="r" b="b"/>
              <a:pathLst>
                <a:path w="4824" h="2841" extrusionOk="0">
                  <a:moveTo>
                    <a:pt x="4716" y="0"/>
                  </a:moveTo>
                  <a:lnTo>
                    <a:pt x="4609" y="27"/>
                  </a:lnTo>
                  <a:lnTo>
                    <a:pt x="4582" y="67"/>
                  </a:lnTo>
                  <a:lnTo>
                    <a:pt x="4515" y="148"/>
                  </a:lnTo>
                  <a:lnTo>
                    <a:pt x="3939" y="844"/>
                  </a:lnTo>
                  <a:lnTo>
                    <a:pt x="3122" y="1527"/>
                  </a:lnTo>
                  <a:lnTo>
                    <a:pt x="2425" y="1969"/>
                  </a:lnTo>
                  <a:lnTo>
                    <a:pt x="1595" y="2318"/>
                  </a:lnTo>
                  <a:lnTo>
                    <a:pt x="657" y="2545"/>
                  </a:lnTo>
                  <a:lnTo>
                    <a:pt x="135" y="2572"/>
                  </a:lnTo>
                  <a:lnTo>
                    <a:pt x="81" y="2586"/>
                  </a:lnTo>
                  <a:lnTo>
                    <a:pt x="1" y="2666"/>
                  </a:lnTo>
                  <a:lnTo>
                    <a:pt x="1" y="2706"/>
                  </a:lnTo>
                  <a:lnTo>
                    <a:pt x="14" y="2760"/>
                  </a:lnTo>
                  <a:lnTo>
                    <a:pt x="81" y="2840"/>
                  </a:lnTo>
                  <a:lnTo>
                    <a:pt x="135" y="2840"/>
                  </a:lnTo>
                  <a:lnTo>
                    <a:pt x="684" y="2800"/>
                  </a:lnTo>
                  <a:lnTo>
                    <a:pt x="1675" y="2572"/>
                  </a:lnTo>
                  <a:lnTo>
                    <a:pt x="2532" y="2197"/>
                  </a:lnTo>
                  <a:lnTo>
                    <a:pt x="3269" y="1742"/>
                  </a:lnTo>
                  <a:lnTo>
                    <a:pt x="4126" y="1018"/>
                  </a:lnTo>
                  <a:lnTo>
                    <a:pt x="4743" y="295"/>
                  </a:lnTo>
                  <a:lnTo>
                    <a:pt x="4796" y="215"/>
                  </a:lnTo>
                  <a:lnTo>
                    <a:pt x="4823" y="161"/>
                  </a:lnTo>
                  <a:lnTo>
                    <a:pt x="4796" y="67"/>
                  </a:lnTo>
                  <a:lnTo>
                    <a:pt x="4756" y="27"/>
                  </a:lnTo>
                  <a:lnTo>
                    <a:pt x="4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1666007" y="2530589"/>
              <a:ext cx="107144" cy="104257"/>
            </a:xfrm>
            <a:custGeom>
              <a:avLst/>
              <a:gdLst/>
              <a:ahLst/>
              <a:cxnLst/>
              <a:rect l="l" t="t" r="r" b="b"/>
              <a:pathLst>
                <a:path w="965" h="939" extrusionOk="0">
                  <a:moveTo>
                    <a:pt x="804" y="1"/>
                  </a:moveTo>
                  <a:lnTo>
                    <a:pt x="107" y="135"/>
                  </a:lnTo>
                  <a:lnTo>
                    <a:pt x="67" y="148"/>
                  </a:lnTo>
                  <a:lnTo>
                    <a:pt x="0" y="229"/>
                  </a:lnTo>
                  <a:lnTo>
                    <a:pt x="14" y="282"/>
                  </a:lnTo>
                  <a:lnTo>
                    <a:pt x="27" y="336"/>
                  </a:lnTo>
                  <a:lnTo>
                    <a:pt x="107" y="389"/>
                  </a:lnTo>
                  <a:lnTo>
                    <a:pt x="161" y="389"/>
                  </a:lnTo>
                  <a:lnTo>
                    <a:pt x="697" y="282"/>
                  </a:lnTo>
                  <a:lnTo>
                    <a:pt x="697" y="805"/>
                  </a:lnTo>
                  <a:lnTo>
                    <a:pt x="697" y="858"/>
                  </a:lnTo>
                  <a:lnTo>
                    <a:pt x="777" y="938"/>
                  </a:lnTo>
                  <a:lnTo>
                    <a:pt x="884" y="938"/>
                  </a:lnTo>
                  <a:lnTo>
                    <a:pt x="951" y="858"/>
                  </a:lnTo>
                  <a:lnTo>
                    <a:pt x="965" y="805"/>
                  </a:lnTo>
                  <a:lnTo>
                    <a:pt x="965" y="121"/>
                  </a:lnTo>
                  <a:lnTo>
                    <a:pt x="951" y="68"/>
                  </a:lnTo>
                  <a:lnTo>
                    <a:pt x="911" y="28"/>
                  </a:lnTo>
                  <a:lnTo>
                    <a:pt x="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title"/>
          </p:nvPr>
        </p:nvSpPr>
        <p:spPr>
          <a:xfrm>
            <a:off x="457200" y="414000"/>
            <a:ext cx="8229600" cy="73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Table of Contents</a:t>
            </a:r>
            <a:endParaRPr sz="3600"/>
          </a:p>
        </p:txBody>
      </p:sp>
      <p:sp>
        <p:nvSpPr>
          <p:cNvPr id="335" name="Google Shape;335;p27"/>
          <p:cNvSpPr/>
          <p:nvPr/>
        </p:nvSpPr>
        <p:spPr>
          <a:xfrm>
            <a:off x="768997" y="1415600"/>
            <a:ext cx="1585067" cy="1585067"/>
          </a:xfrm>
          <a:prstGeom prst="donut">
            <a:avLst>
              <a:gd name="adj" fmla="val 16212"/>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770820" y="1417438"/>
            <a:ext cx="1581300" cy="1581300"/>
          </a:xfrm>
          <a:prstGeom prst="blockArc">
            <a:avLst>
              <a:gd name="adj1" fmla="val 16243072"/>
              <a:gd name="adj2" fmla="val 16198046"/>
              <a:gd name="adj3" fmla="val 16139"/>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txBox="1"/>
          <p:nvPr/>
        </p:nvSpPr>
        <p:spPr>
          <a:xfrm>
            <a:off x="1154281"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6"/>
                </a:solidFill>
                <a:latin typeface="Fira Sans Extra Condensed Medium"/>
                <a:ea typeface="Fira Sans Extra Condensed Medium"/>
                <a:cs typeface="Fira Sans Extra Condensed Medium"/>
                <a:sym typeface="Fira Sans Extra Condensed Medium"/>
              </a:rPr>
              <a:t>1</a:t>
            </a:r>
            <a:endParaRPr sz="2000">
              <a:solidFill>
                <a:schemeClr val="accent6"/>
              </a:solidFill>
              <a:latin typeface="Fira Sans Extra Condensed"/>
              <a:ea typeface="Fira Sans Extra Condensed"/>
              <a:cs typeface="Fira Sans Extra Condensed"/>
              <a:sym typeface="Fira Sans Extra Condensed"/>
            </a:endParaRPr>
          </a:p>
        </p:txBody>
      </p:sp>
      <p:sp>
        <p:nvSpPr>
          <p:cNvPr id="338" name="Google Shape;338;p27"/>
          <p:cNvSpPr txBox="1"/>
          <p:nvPr/>
        </p:nvSpPr>
        <p:spPr>
          <a:xfrm>
            <a:off x="813631" y="31386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000" b="1">
                <a:solidFill>
                  <a:schemeClr val="accent6"/>
                </a:solidFill>
                <a:latin typeface="Fira Sans Extra Condensed"/>
                <a:ea typeface="Fira Sans Extra Condensed"/>
                <a:cs typeface="Fira Sans Extra Condensed"/>
                <a:sym typeface="Fira Sans Extra Condensed"/>
              </a:rPr>
              <a:t>Exploratory Data Analysis</a:t>
            </a:r>
            <a:endParaRPr sz="2000" b="1">
              <a:solidFill>
                <a:schemeClr val="accent6"/>
              </a:solidFill>
              <a:latin typeface="Fira Sans Extra Condensed"/>
              <a:ea typeface="Fira Sans Extra Condensed"/>
              <a:cs typeface="Fira Sans Extra Condensed"/>
              <a:sym typeface="Fira Sans Extra Condensed"/>
            </a:endParaRPr>
          </a:p>
        </p:txBody>
      </p:sp>
      <p:sp>
        <p:nvSpPr>
          <p:cNvPr id="339" name="Google Shape;339;p27"/>
          <p:cNvSpPr txBox="1"/>
          <p:nvPr/>
        </p:nvSpPr>
        <p:spPr>
          <a:xfrm>
            <a:off x="2820607" y="3190699"/>
            <a:ext cx="1495800" cy="477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None/>
            </a:pPr>
            <a:r>
              <a:rPr lang="en" sz="2000" b="1">
                <a:solidFill>
                  <a:schemeClr val="accent6"/>
                </a:solidFill>
                <a:latin typeface="Fira Sans Extra Condensed"/>
                <a:ea typeface="Fira Sans Extra Condensed"/>
                <a:cs typeface="Fira Sans Extra Condensed"/>
                <a:sym typeface="Fira Sans Extra Condensed"/>
              </a:rPr>
              <a:t>Supervised Learning</a:t>
            </a:r>
            <a:endParaRPr sz="2000" b="1">
              <a:solidFill>
                <a:schemeClr val="accent2"/>
              </a:solidFill>
              <a:latin typeface="Fira Sans Extra Condensed"/>
              <a:ea typeface="Fira Sans Extra Condensed"/>
              <a:cs typeface="Fira Sans Extra Condensed"/>
              <a:sym typeface="Fira Sans Extra Condensed"/>
            </a:endParaRPr>
          </a:p>
        </p:txBody>
      </p:sp>
      <p:sp>
        <p:nvSpPr>
          <p:cNvPr id="340" name="Google Shape;340;p27"/>
          <p:cNvSpPr txBox="1"/>
          <p:nvPr/>
        </p:nvSpPr>
        <p:spPr>
          <a:xfrm>
            <a:off x="4782889" y="3190700"/>
            <a:ext cx="1585200" cy="477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None/>
            </a:pPr>
            <a:r>
              <a:rPr lang="en" sz="2000" b="1">
                <a:solidFill>
                  <a:schemeClr val="accent6"/>
                </a:solidFill>
                <a:latin typeface="Fira Sans Extra Condensed"/>
                <a:ea typeface="Fira Sans Extra Condensed"/>
                <a:cs typeface="Fira Sans Extra Condensed"/>
                <a:sym typeface="Fira Sans Extra Condensed"/>
              </a:rPr>
              <a:t>Unsupervised Learning</a:t>
            </a:r>
            <a:endParaRPr sz="2000" b="1">
              <a:solidFill>
                <a:schemeClr val="accent3"/>
              </a:solidFill>
              <a:latin typeface="Fira Sans Extra Condensed"/>
              <a:ea typeface="Fira Sans Extra Condensed"/>
              <a:cs typeface="Fira Sans Extra Condensed"/>
              <a:sym typeface="Fira Sans Extra Condensed"/>
            </a:endParaRPr>
          </a:p>
        </p:txBody>
      </p:sp>
      <p:sp>
        <p:nvSpPr>
          <p:cNvPr id="341" name="Google Shape;341;p27"/>
          <p:cNvSpPr txBox="1"/>
          <p:nvPr/>
        </p:nvSpPr>
        <p:spPr>
          <a:xfrm>
            <a:off x="6834568" y="319072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000" b="1">
                <a:solidFill>
                  <a:schemeClr val="accent6"/>
                </a:solidFill>
                <a:latin typeface="Fira Sans Extra Condensed"/>
                <a:ea typeface="Fira Sans Extra Condensed"/>
                <a:cs typeface="Fira Sans Extra Condensed"/>
                <a:sym typeface="Fira Sans Extra Condensed"/>
              </a:rPr>
              <a:t>Comparison</a:t>
            </a:r>
            <a:endParaRPr sz="2000" b="1">
              <a:solidFill>
                <a:schemeClr val="accent6"/>
              </a:solidFill>
              <a:latin typeface="Fira Sans Extra Condensed"/>
              <a:ea typeface="Fira Sans Extra Condensed"/>
              <a:cs typeface="Fira Sans Extra Condensed"/>
              <a:sym typeface="Fira Sans Extra Condensed"/>
            </a:endParaRPr>
          </a:p>
        </p:txBody>
      </p:sp>
      <p:sp>
        <p:nvSpPr>
          <p:cNvPr id="342" name="Google Shape;342;p27"/>
          <p:cNvSpPr/>
          <p:nvPr/>
        </p:nvSpPr>
        <p:spPr>
          <a:xfrm>
            <a:off x="4782920" y="1379500"/>
            <a:ext cx="1581300" cy="1581300"/>
          </a:xfrm>
          <a:prstGeom prst="blockArc">
            <a:avLst>
              <a:gd name="adj1" fmla="val 16243072"/>
              <a:gd name="adj2" fmla="val 16198046"/>
              <a:gd name="adj3" fmla="val 16139"/>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txBox="1"/>
          <p:nvPr/>
        </p:nvSpPr>
        <p:spPr>
          <a:xfrm>
            <a:off x="5166381" y="1993950"/>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6"/>
                </a:solidFill>
                <a:latin typeface="Fira Sans Extra Condensed Medium"/>
                <a:ea typeface="Fira Sans Extra Condensed Medium"/>
                <a:cs typeface="Fira Sans Extra Condensed Medium"/>
                <a:sym typeface="Fira Sans Extra Condensed Medium"/>
              </a:rPr>
              <a:t>3</a:t>
            </a:r>
            <a:endParaRPr sz="2000">
              <a:solidFill>
                <a:schemeClr val="accent6"/>
              </a:solidFill>
              <a:latin typeface="Fira Sans Extra Condensed"/>
              <a:ea typeface="Fira Sans Extra Condensed"/>
              <a:cs typeface="Fira Sans Extra Condensed"/>
              <a:sym typeface="Fira Sans Extra Condensed"/>
            </a:endParaRPr>
          </a:p>
        </p:txBody>
      </p:sp>
      <p:sp>
        <p:nvSpPr>
          <p:cNvPr id="344" name="Google Shape;344;p27"/>
          <p:cNvSpPr/>
          <p:nvPr/>
        </p:nvSpPr>
        <p:spPr>
          <a:xfrm>
            <a:off x="6787995" y="1417488"/>
            <a:ext cx="1581300" cy="1581300"/>
          </a:xfrm>
          <a:prstGeom prst="blockArc">
            <a:avLst>
              <a:gd name="adj1" fmla="val 16243072"/>
              <a:gd name="adj2" fmla="val 16198046"/>
              <a:gd name="adj3" fmla="val 16139"/>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7"/>
          <p:cNvSpPr txBox="1"/>
          <p:nvPr/>
        </p:nvSpPr>
        <p:spPr>
          <a:xfrm>
            <a:off x="7171456" y="203193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6"/>
                </a:solidFill>
                <a:latin typeface="Fira Sans Extra Condensed Medium"/>
                <a:ea typeface="Fira Sans Extra Condensed Medium"/>
                <a:cs typeface="Fira Sans Extra Condensed Medium"/>
                <a:sym typeface="Fira Sans Extra Condensed Medium"/>
              </a:rPr>
              <a:t>4</a:t>
            </a:r>
            <a:endParaRPr sz="2000">
              <a:solidFill>
                <a:schemeClr val="accent6"/>
              </a:solidFill>
              <a:latin typeface="Fira Sans Extra Condensed"/>
              <a:ea typeface="Fira Sans Extra Condensed"/>
              <a:cs typeface="Fira Sans Extra Condensed"/>
              <a:sym typeface="Fira Sans Extra Condensed"/>
            </a:endParaRPr>
          </a:p>
        </p:txBody>
      </p:sp>
      <p:sp>
        <p:nvSpPr>
          <p:cNvPr id="346" name="Google Shape;346;p27"/>
          <p:cNvSpPr/>
          <p:nvPr/>
        </p:nvSpPr>
        <p:spPr>
          <a:xfrm>
            <a:off x="2776870" y="1379488"/>
            <a:ext cx="1581300" cy="1581300"/>
          </a:xfrm>
          <a:prstGeom prst="blockArc">
            <a:avLst>
              <a:gd name="adj1" fmla="val 16243072"/>
              <a:gd name="adj2" fmla="val 16198046"/>
              <a:gd name="adj3" fmla="val 16139"/>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7"/>
          <p:cNvSpPr txBox="1"/>
          <p:nvPr/>
        </p:nvSpPr>
        <p:spPr>
          <a:xfrm>
            <a:off x="3160331" y="199393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6"/>
                </a:solidFill>
                <a:latin typeface="Fira Sans Extra Condensed Medium"/>
                <a:ea typeface="Fira Sans Extra Condensed Medium"/>
                <a:cs typeface="Fira Sans Extra Condensed Medium"/>
                <a:sym typeface="Fira Sans Extra Condensed Medium"/>
              </a:rPr>
              <a:t>2</a:t>
            </a:r>
            <a:endParaRPr sz="2000">
              <a:solidFill>
                <a:schemeClr val="accent6"/>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54"/>
          <p:cNvSpPr txBox="1">
            <a:spLocks noGrp="1"/>
          </p:cNvSpPr>
          <p:nvPr>
            <p:ph type="title"/>
          </p:nvPr>
        </p:nvSpPr>
        <p:spPr>
          <a:xfrm>
            <a:off x="457200" y="414000"/>
            <a:ext cx="82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Standardize the Data</a:t>
            </a:r>
            <a:endParaRPr/>
          </a:p>
        </p:txBody>
      </p:sp>
      <p:sp>
        <p:nvSpPr>
          <p:cNvPr id="676" name="Google Shape;676;p54"/>
          <p:cNvSpPr txBox="1">
            <a:spLocks noGrp="1"/>
          </p:cNvSpPr>
          <p:nvPr>
            <p:ph type="body" idx="1"/>
          </p:nvPr>
        </p:nvSpPr>
        <p:spPr>
          <a:xfrm>
            <a:off x="457200" y="1121450"/>
            <a:ext cx="8229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Leading PCs tend to give larger loadings for features with large variance</a:t>
            </a:r>
            <a:endParaRPr/>
          </a:p>
          <a:p>
            <a:pPr marL="457200" lvl="0" indent="-342900" algn="l" rtl="0">
              <a:lnSpc>
                <a:spcPct val="150000"/>
              </a:lnSpc>
              <a:spcBef>
                <a:spcPts val="0"/>
              </a:spcBef>
              <a:spcAft>
                <a:spcPts val="0"/>
              </a:spcAft>
              <a:buSzPts val="1800"/>
              <a:buChar char="●"/>
            </a:pPr>
            <a:r>
              <a:rPr lang="en"/>
              <a:t>The features are of different unit</a:t>
            </a:r>
            <a:endParaRPr/>
          </a:p>
          <a:p>
            <a:pPr marL="914400" lvl="1" indent="-317500" algn="l" rtl="0">
              <a:lnSpc>
                <a:spcPct val="150000"/>
              </a:lnSpc>
              <a:spcBef>
                <a:spcPts val="0"/>
              </a:spcBef>
              <a:spcAft>
                <a:spcPts val="0"/>
              </a:spcAft>
              <a:buSzPts val="1400"/>
              <a:buChar char="○"/>
            </a:pPr>
            <a:r>
              <a:rPr lang="en"/>
              <a:t>Scaled to Mean 0 and Variance 1</a:t>
            </a:r>
            <a:endParaRPr/>
          </a:p>
          <a:p>
            <a:pPr marL="914400" lvl="1" indent="-317500" algn="l" rtl="0">
              <a:lnSpc>
                <a:spcPct val="150000"/>
              </a:lnSpc>
              <a:spcBef>
                <a:spcPts val="0"/>
              </a:spcBef>
              <a:spcAft>
                <a:spcPts val="0"/>
              </a:spcAft>
              <a:buSzPts val="1400"/>
              <a:buChar char="○"/>
            </a:pPr>
            <a:r>
              <a:rPr lang="en"/>
              <a:t>Standardization changed the variance covariance matrix into the correlation matrix</a:t>
            </a:r>
            <a:endParaRPr/>
          </a:p>
          <a:p>
            <a:pPr marL="914400" lvl="1" indent="-317500" algn="l" rtl="0">
              <a:lnSpc>
                <a:spcPct val="150000"/>
              </a:lnSpc>
              <a:spcBef>
                <a:spcPts val="0"/>
              </a:spcBef>
              <a:spcAft>
                <a:spcPts val="0"/>
              </a:spcAft>
              <a:buSzPts val="1400"/>
              <a:buChar char="○"/>
            </a:pPr>
            <a:r>
              <a:rPr lang="en"/>
              <a:t>Only centered the data yields identical results in PCA</a:t>
            </a:r>
            <a:endParaRPr/>
          </a:p>
          <a:p>
            <a:pPr marL="457200" lvl="0" indent="-342900" algn="l" rtl="0">
              <a:lnSpc>
                <a:spcPct val="150000"/>
              </a:lnSpc>
              <a:spcBef>
                <a:spcPts val="0"/>
              </a:spcBef>
              <a:spcAft>
                <a:spcPts val="0"/>
              </a:spcAft>
              <a:buSzPts val="1800"/>
              <a:buChar char="●"/>
            </a:pPr>
            <a:r>
              <a:rPr lang="en"/>
              <a:t>PCA with covariance matrix and with correlation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55"/>
          <p:cNvSpPr txBox="1">
            <a:spLocks noGrp="1"/>
          </p:cNvSpPr>
          <p:nvPr>
            <p:ph type="ctrTitle"/>
          </p:nvPr>
        </p:nvSpPr>
        <p:spPr>
          <a:xfrm>
            <a:off x="408975" y="-301800"/>
            <a:ext cx="8229600" cy="143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PCA loadings</a:t>
            </a:r>
            <a:endParaRPr/>
          </a:p>
        </p:txBody>
      </p:sp>
      <p:pic>
        <p:nvPicPr>
          <p:cNvPr id="682" name="Google Shape;682;p55"/>
          <p:cNvPicPr preferRelativeResize="0"/>
          <p:nvPr/>
        </p:nvPicPr>
        <p:blipFill rotWithShape="1">
          <a:blip r:embed="rId3">
            <a:alphaModFix/>
          </a:blip>
          <a:srcRect r="20443"/>
          <a:stretch/>
        </p:blipFill>
        <p:spPr>
          <a:xfrm>
            <a:off x="550489" y="1363057"/>
            <a:ext cx="8088086" cy="2901542"/>
          </a:xfrm>
          <a:prstGeom prst="rect">
            <a:avLst/>
          </a:prstGeom>
          <a:noFill/>
          <a:ln>
            <a:solidFill>
              <a:schemeClr val="tx1"/>
            </a:solid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56"/>
          <p:cNvSpPr txBox="1">
            <a:spLocks noGrp="1"/>
          </p:cNvSpPr>
          <p:nvPr>
            <p:ph type="ctrTitle"/>
          </p:nvPr>
        </p:nvSpPr>
        <p:spPr>
          <a:xfrm>
            <a:off x="457200" y="414000"/>
            <a:ext cx="82296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5"/>
                </a:solidFill>
              </a:rPr>
              <a:t>Number of Components</a:t>
            </a:r>
            <a:endParaRPr>
              <a:solidFill>
                <a:schemeClr val="accent5"/>
              </a:solidFill>
            </a:endParaRPr>
          </a:p>
        </p:txBody>
      </p:sp>
      <p:sp>
        <p:nvSpPr>
          <p:cNvPr id="688" name="Google Shape;688;p56"/>
          <p:cNvSpPr txBox="1"/>
          <p:nvPr/>
        </p:nvSpPr>
        <p:spPr>
          <a:xfrm>
            <a:off x="2269550" y="2260750"/>
            <a:ext cx="31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689" name="Google Shape;689;p56"/>
          <p:cNvSpPr txBox="1"/>
          <p:nvPr/>
        </p:nvSpPr>
        <p:spPr>
          <a:xfrm>
            <a:off x="457200" y="1519850"/>
            <a:ext cx="2560200" cy="1800463"/>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Roboto"/>
              <a:buChar char="●"/>
            </a:pPr>
            <a:r>
              <a:rPr lang="en" dirty="0">
                <a:latin typeface="Roboto"/>
                <a:ea typeface="Roboto"/>
                <a:cs typeface="Roboto"/>
                <a:sym typeface="Roboto"/>
              </a:rPr>
              <a:t>1st PC already explains more than 70% of the variance  </a:t>
            </a:r>
            <a:endParaRPr dirty="0">
              <a:latin typeface="Roboto"/>
              <a:ea typeface="Roboto"/>
              <a:cs typeface="Roboto"/>
              <a:sym typeface="Roboto"/>
            </a:endParaRPr>
          </a:p>
          <a:p>
            <a:pPr marL="457200" lvl="0" indent="-317500" algn="l" rtl="0">
              <a:lnSpc>
                <a:spcPct val="150000"/>
              </a:lnSpc>
              <a:spcBef>
                <a:spcPts val="0"/>
              </a:spcBef>
              <a:spcAft>
                <a:spcPts val="0"/>
              </a:spcAft>
              <a:buSzPts val="1400"/>
              <a:buFont typeface="Roboto"/>
              <a:buChar char="●"/>
            </a:pPr>
            <a:r>
              <a:rPr lang="en" dirty="0">
                <a:latin typeface="Roboto"/>
                <a:ea typeface="Roboto"/>
                <a:cs typeface="Roboto"/>
                <a:sym typeface="Roboto"/>
              </a:rPr>
              <a:t>4 components explain  95% of the variance</a:t>
            </a:r>
            <a:endParaRPr dirty="0">
              <a:latin typeface="Roboto"/>
              <a:ea typeface="Roboto"/>
              <a:cs typeface="Roboto"/>
              <a:sym typeface="Roboto"/>
            </a:endParaRPr>
          </a:p>
        </p:txBody>
      </p:sp>
      <p:pic>
        <p:nvPicPr>
          <p:cNvPr id="690" name="Google Shape;690;p56"/>
          <p:cNvPicPr preferRelativeResize="0"/>
          <p:nvPr/>
        </p:nvPicPr>
        <p:blipFill rotWithShape="1">
          <a:blip r:embed="rId3">
            <a:alphaModFix/>
          </a:blip>
          <a:srcRect l="-10425" t="-5462" r="9303"/>
          <a:stretch/>
        </p:blipFill>
        <p:spPr>
          <a:xfrm>
            <a:off x="2651825" y="1037875"/>
            <a:ext cx="5770648" cy="40332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7"/>
          <p:cNvSpPr txBox="1"/>
          <p:nvPr/>
        </p:nvSpPr>
        <p:spPr>
          <a:xfrm>
            <a:off x="549550" y="755075"/>
            <a:ext cx="1527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5"/>
                </a:solidFill>
                <a:latin typeface="Roboto"/>
                <a:ea typeface="Roboto"/>
                <a:cs typeface="Roboto"/>
                <a:sym typeface="Roboto"/>
              </a:rPr>
              <a:t>Components</a:t>
            </a:r>
            <a:endParaRPr>
              <a:solidFill>
                <a:schemeClr val="accent5"/>
              </a:solidFill>
              <a:latin typeface="Roboto"/>
              <a:ea typeface="Roboto"/>
              <a:cs typeface="Roboto"/>
              <a:sym typeface="Roboto"/>
            </a:endParaRPr>
          </a:p>
          <a:p>
            <a:pPr marL="0" lvl="0" indent="0" algn="l" rtl="0">
              <a:spcBef>
                <a:spcPts val="0"/>
              </a:spcBef>
              <a:spcAft>
                <a:spcPts val="0"/>
              </a:spcAft>
              <a:buNone/>
            </a:pPr>
            <a:r>
              <a:rPr lang="en">
                <a:solidFill>
                  <a:schemeClr val="accent5"/>
                </a:solidFill>
                <a:latin typeface="Roboto"/>
                <a:ea typeface="Roboto"/>
                <a:cs typeface="Roboto"/>
                <a:sym typeface="Roboto"/>
              </a:rPr>
              <a:t>Contribution</a:t>
            </a:r>
            <a:endParaRPr>
              <a:solidFill>
                <a:schemeClr val="accent5"/>
              </a:solidFill>
              <a:latin typeface="Roboto"/>
              <a:ea typeface="Roboto"/>
              <a:cs typeface="Roboto"/>
              <a:sym typeface="Roboto"/>
            </a:endParaRPr>
          </a:p>
          <a:p>
            <a:pPr marL="0" lvl="0" indent="0" algn="l" rtl="0">
              <a:spcBef>
                <a:spcPts val="0"/>
              </a:spcBef>
              <a:spcAft>
                <a:spcPts val="0"/>
              </a:spcAft>
              <a:buNone/>
            </a:pPr>
            <a:r>
              <a:rPr lang="en">
                <a:solidFill>
                  <a:schemeClr val="accent5"/>
                </a:solidFill>
                <a:latin typeface="Roboto"/>
                <a:ea typeface="Roboto"/>
                <a:cs typeface="Roboto"/>
                <a:sym typeface="Roboto"/>
              </a:rPr>
              <a:t>TO</a:t>
            </a:r>
            <a:endParaRPr>
              <a:solidFill>
                <a:schemeClr val="accent5"/>
              </a:solidFill>
              <a:latin typeface="Roboto"/>
              <a:ea typeface="Roboto"/>
              <a:cs typeface="Roboto"/>
              <a:sym typeface="Roboto"/>
            </a:endParaRPr>
          </a:p>
          <a:p>
            <a:pPr marL="0" lvl="0" indent="0" algn="l" rtl="0">
              <a:spcBef>
                <a:spcPts val="0"/>
              </a:spcBef>
              <a:spcAft>
                <a:spcPts val="0"/>
              </a:spcAft>
              <a:buNone/>
            </a:pPr>
            <a:r>
              <a:rPr lang="en">
                <a:solidFill>
                  <a:schemeClr val="accent5"/>
                </a:solidFill>
                <a:latin typeface="Roboto"/>
                <a:ea typeface="Roboto"/>
                <a:cs typeface="Roboto"/>
                <a:sym typeface="Roboto"/>
              </a:rPr>
              <a:t>Variable </a:t>
            </a:r>
            <a:endParaRPr>
              <a:solidFill>
                <a:schemeClr val="accent5"/>
              </a:solidFill>
              <a:latin typeface="Roboto"/>
              <a:ea typeface="Roboto"/>
              <a:cs typeface="Roboto"/>
              <a:sym typeface="Roboto"/>
            </a:endParaRPr>
          </a:p>
          <a:p>
            <a:pPr marL="0" lvl="0" indent="0" algn="l" rtl="0">
              <a:spcBef>
                <a:spcPts val="0"/>
              </a:spcBef>
              <a:spcAft>
                <a:spcPts val="0"/>
              </a:spcAft>
              <a:buNone/>
            </a:pPr>
            <a:r>
              <a:rPr lang="en">
                <a:solidFill>
                  <a:schemeClr val="accent5"/>
                </a:solidFill>
                <a:latin typeface="Roboto"/>
                <a:ea typeface="Roboto"/>
                <a:cs typeface="Roboto"/>
                <a:sym typeface="Roboto"/>
              </a:rPr>
              <a:t>Explanation</a:t>
            </a:r>
            <a:endParaRPr>
              <a:solidFill>
                <a:schemeClr val="accent5"/>
              </a:solidFill>
              <a:latin typeface="Roboto"/>
              <a:ea typeface="Roboto"/>
              <a:cs typeface="Roboto"/>
              <a:sym typeface="Roboto"/>
            </a:endParaRPr>
          </a:p>
        </p:txBody>
      </p:sp>
      <p:pic>
        <p:nvPicPr>
          <p:cNvPr id="696" name="Google Shape;696;p57"/>
          <p:cNvPicPr preferRelativeResize="0"/>
          <p:nvPr/>
        </p:nvPicPr>
        <p:blipFill>
          <a:blip r:embed="rId3">
            <a:alphaModFix/>
          </a:blip>
          <a:stretch>
            <a:fillRect/>
          </a:stretch>
        </p:blipFill>
        <p:spPr>
          <a:xfrm>
            <a:off x="2229550" y="228600"/>
            <a:ext cx="5747756" cy="483870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58"/>
          <p:cNvSpPr txBox="1">
            <a:spLocks noGrp="1"/>
          </p:cNvSpPr>
          <p:nvPr>
            <p:ph type="ctrTitle"/>
          </p:nvPr>
        </p:nvSpPr>
        <p:spPr>
          <a:xfrm>
            <a:off x="605575" y="496400"/>
            <a:ext cx="8229600" cy="63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 		</a:t>
            </a:r>
            <a:r>
              <a:rPr lang="en">
                <a:solidFill>
                  <a:schemeClr val="accent4"/>
                </a:solidFill>
              </a:rPr>
              <a:t>PCA -K mean Cluster</a:t>
            </a:r>
            <a:endParaRPr>
              <a:solidFill>
                <a:schemeClr val="accent4"/>
              </a:solidFill>
            </a:endParaRPr>
          </a:p>
        </p:txBody>
      </p:sp>
      <p:sp>
        <p:nvSpPr>
          <p:cNvPr id="702" name="Google Shape;702;p58"/>
          <p:cNvSpPr txBox="1">
            <a:spLocks noGrp="1"/>
          </p:cNvSpPr>
          <p:nvPr>
            <p:ph type="subTitle" idx="1"/>
          </p:nvPr>
        </p:nvSpPr>
        <p:spPr>
          <a:xfrm>
            <a:off x="193450" y="1213875"/>
            <a:ext cx="30654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4"/>
                </a:solidFill>
                <a:highlight>
                  <a:schemeClr val="lt1"/>
                </a:highlight>
              </a:rPr>
              <a:t>4 Clusters</a:t>
            </a:r>
            <a:endParaRPr>
              <a:solidFill>
                <a:schemeClr val="accent4"/>
              </a:solidFill>
              <a:highlight>
                <a:schemeClr val="lt1"/>
              </a:highlight>
            </a:endParaRPr>
          </a:p>
          <a:p>
            <a:pPr marL="0" lvl="0" indent="0" algn="ctr" rtl="0">
              <a:spcBef>
                <a:spcPts val="1600"/>
              </a:spcBef>
              <a:spcAft>
                <a:spcPts val="0"/>
              </a:spcAft>
              <a:buNone/>
            </a:pPr>
            <a:r>
              <a:rPr lang="en">
                <a:solidFill>
                  <a:schemeClr val="accent4"/>
                </a:solidFill>
                <a:highlight>
                  <a:schemeClr val="lt1"/>
                </a:highlight>
              </a:rPr>
              <a:t> Reason:  Elbow Method</a:t>
            </a:r>
            <a:endParaRPr>
              <a:solidFill>
                <a:schemeClr val="accent4"/>
              </a:solidFill>
              <a:highlight>
                <a:schemeClr val="lt1"/>
              </a:highlight>
            </a:endParaRPr>
          </a:p>
          <a:p>
            <a:pPr marL="0" lvl="0" indent="0" algn="l" rtl="0">
              <a:spcBef>
                <a:spcPts val="1600"/>
              </a:spcBef>
              <a:spcAft>
                <a:spcPts val="0"/>
              </a:spcAft>
              <a:buNone/>
            </a:pPr>
            <a:r>
              <a:rPr lang="en">
                <a:solidFill>
                  <a:schemeClr val="accent4"/>
                </a:solidFill>
                <a:highlight>
                  <a:schemeClr val="lt1"/>
                </a:highlight>
              </a:rPr>
              <a:t>Elbow Method: calculate  the sum of the squared distances from each member of a cluster to the centroid of that cluster</a:t>
            </a:r>
            <a:endParaRPr>
              <a:solidFill>
                <a:schemeClr val="accent4"/>
              </a:solidFill>
              <a:highlight>
                <a:schemeClr val="lt1"/>
              </a:highlight>
            </a:endParaRPr>
          </a:p>
          <a:p>
            <a:pPr marL="0" lvl="0" indent="0" algn="l" rtl="0">
              <a:spcBef>
                <a:spcPts val="1600"/>
              </a:spcBef>
              <a:spcAft>
                <a:spcPts val="0"/>
              </a:spcAft>
              <a:buNone/>
            </a:pPr>
            <a:r>
              <a:rPr lang="en">
                <a:solidFill>
                  <a:schemeClr val="accent4"/>
                </a:solidFill>
                <a:highlight>
                  <a:schemeClr val="lt1"/>
                </a:highlight>
              </a:rPr>
              <a:t> </a:t>
            </a:r>
            <a:endParaRPr>
              <a:solidFill>
                <a:schemeClr val="accent4"/>
              </a:solidFill>
              <a:highlight>
                <a:schemeClr val="lt1"/>
              </a:highlight>
            </a:endParaRPr>
          </a:p>
          <a:p>
            <a:pPr marL="0" lvl="0" indent="0" algn="l" rtl="0">
              <a:spcBef>
                <a:spcPts val="1600"/>
              </a:spcBef>
              <a:spcAft>
                <a:spcPts val="1600"/>
              </a:spcAft>
              <a:buNone/>
            </a:pPr>
            <a:endParaRPr>
              <a:solidFill>
                <a:schemeClr val="accent4"/>
              </a:solidFill>
              <a:highlight>
                <a:schemeClr val="lt1"/>
              </a:highlight>
            </a:endParaRPr>
          </a:p>
        </p:txBody>
      </p:sp>
      <p:sp>
        <p:nvSpPr>
          <p:cNvPr id="703" name="Google Shape;703;p58"/>
          <p:cNvSpPr txBox="1"/>
          <p:nvPr/>
        </p:nvSpPr>
        <p:spPr>
          <a:xfrm>
            <a:off x="313250" y="1991525"/>
            <a:ext cx="247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pic>
        <p:nvPicPr>
          <p:cNvPr id="704" name="Google Shape;704;p58"/>
          <p:cNvPicPr preferRelativeResize="0"/>
          <p:nvPr/>
        </p:nvPicPr>
        <p:blipFill rotWithShape="1">
          <a:blip r:embed="rId3">
            <a:alphaModFix/>
          </a:blip>
          <a:srcRect/>
          <a:stretch/>
        </p:blipFill>
        <p:spPr>
          <a:xfrm>
            <a:off x="3166150" y="912675"/>
            <a:ext cx="5883201" cy="41504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59"/>
          <p:cNvSpPr txBox="1"/>
          <p:nvPr/>
        </p:nvSpPr>
        <p:spPr>
          <a:xfrm>
            <a:off x="1956325" y="145125"/>
            <a:ext cx="4467600" cy="400200"/>
          </a:xfrm>
          <a:prstGeom prst="rect">
            <a:avLst/>
          </a:prstGeom>
          <a:noFill/>
          <a:ln>
            <a:noFill/>
          </a:ln>
        </p:spPr>
        <p:txBody>
          <a:bodyPr spcFirstLastPara="1" wrap="square" lIns="91425" tIns="91425" rIns="91425" bIns="91425" anchor="t" anchorCtr="0">
            <a:spAutoFit/>
          </a:bodyPr>
          <a:lstStyle/>
          <a:p>
            <a:pPr marL="914400" lvl="0" indent="457200" algn="l" rtl="0">
              <a:spcBef>
                <a:spcPts val="0"/>
              </a:spcBef>
              <a:spcAft>
                <a:spcPts val="0"/>
              </a:spcAft>
              <a:buNone/>
            </a:pPr>
            <a:r>
              <a:rPr lang="en">
                <a:solidFill>
                  <a:schemeClr val="accent4"/>
                </a:solidFill>
                <a:latin typeface="Roboto"/>
                <a:ea typeface="Roboto"/>
                <a:cs typeface="Roboto"/>
                <a:sym typeface="Roboto"/>
              </a:rPr>
              <a:t>K-Mean Cluster Result</a:t>
            </a:r>
            <a:endParaRPr>
              <a:solidFill>
                <a:schemeClr val="accent4"/>
              </a:solidFill>
              <a:latin typeface="Roboto"/>
              <a:ea typeface="Roboto"/>
              <a:cs typeface="Roboto"/>
              <a:sym typeface="Roboto"/>
            </a:endParaRPr>
          </a:p>
        </p:txBody>
      </p:sp>
      <p:sp>
        <p:nvSpPr>
          <p:cNvPr id="710" name="Google Shape;710;p59"/>
          <p:cNvSpPr txBox="1"/>
          <p:nvPr/>
        </p:nvSpPr>
        <p:spPr>
          <a:xfrm>
            <a:off x="6605250" y="865000"/>
            <a:ext cx="21210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Roboto"/>
                <a:ea typeface="Roboto"/>
                <a:cs typeface="Roboto"/>
                <a:sym typeface="Roboto"/>
              </a:rPr>
              <a:t>Drawback:</a:t>
            </a:r>
            <a:endParaRPr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a:p>
            <a:pPr marL="0" lvl="0" indent="0" algn="l" rtl="0">
              <a:spcBef>
                <a:spcPts val="0"/>
              </a:spcBef>
              <a:spcAft>
                <a:spcPts val="0"/>
              </a:spcAft>
              <a:buNone/>
            </a:pPr>
            <a:r>
              <a:rPr lang="en" dirty="0">
                <a:latin typeface="Roboto"/>
                <a:ea typeface="Roboto"/>
                <a:cs typeface="Roboto"/>
                <a:sym typeface="Roboto"/>
              </a:rPr>
              <a:t>It is hard to explain the these 4 clusters  after using PCA</a:t>
            </a:r>
            <a:endParaRPr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p:txBody>
      </p:sp>
      <p:pic>
        <p:nvPicPr>
          <p:cNvPr id="711" name="Google Shape;711;p59"/>
          <p:cNvPicPr preferRelativeResize="0"/>
          <p:nvPr/>
        </p:nvPicPr>
        <p:blipFill>
          <a:blip r:embed="rId3">
            <a:alphaModFix/>
          </a:blip>
          <a:stretch>
            <a:fillRect/>
          </a:stretch>
        </p:blipFill>
        <p:spPr>
          <a:xfrm>
            <a:off x="313425" y="865000"/>
            <a:ext cx="5392650" cy="32861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60"/>
          <p:cNvSpPr txBox="1">
            <a:spLocks noGrp="1"/>
          </p:cNvSpPr>
          <p:nvPr>
            <p:ph type="ctrTitle"/>
          </p:nvPr>
        </p:nvSpPr>
        <p:spPr>
          <a:xfrm>
            <a:off x="457200" y="414000"/>
            <a:ext cx="8229600" cy="96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4"/>
                </a:solidFill>
              </a:rPr>
              <a:t>PCA, K mean With Normal Data</a:t>
            </a:r>
            <a:endParaRPr>
              <a:solidFill>
                <a:schemeClr val="accent4"/>
              </a:solidFill>
            </a:endParaRPr>
          </a:p>
        </p:txBody>
      </p:sp>
      <p:pic>
        <p:nvPicPr>
          <p:cNvPr id="717" name="Google Shape;717;p60"/>
          <p:cNvPicPr preferRelativeResize="0"/>
          <p:nvPr/>
        </p:nvPicPr>
        <p:blipFill>
          <a:blip r:embed="rId3">
            <a:alphaModFix/>
          </a:blip>
          <a:stretch>
            <a:fillRect/>
          </a:stretch>
        </p:blipFill>
        <p:spPr>
          <a:xfrm>
            <a:off x="537029" y="1526700"/>
            <a:ext cx="3472150" cy="3464399"/>
          </a:xfrm>
          <a:prstGeom prst="rect">
            <a:avLst/>
          </a:prstGeom>
          <a:noFill/>
          <a:ln>
            <a:noFill/>
          </a:ln>
        </p:spPr>
      </p:pic>
      <p:pic>
        <p:nvPicPr>
          <p:cNvPr id="718" name="Google Shape;718;p60"/>
          <p:cNvPicPr preferRelativeResize="0"/>
          <p:nvPr/>
        </p:nvPicPr>
        <p:blipFill>
          <a:blip r:embed="rId4">
            <a:alphaModFix/>
          </a:blip>
          <a:stretch>
            <a:fillRect/>
          </a:stretch>
        </p:blipFill>
        <p:spPr>
          <a:xfrm>
            <a:off x="4292208" y="1526700"/>
            <a:ext cx="4123151" cy="3148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pic>
        <p:nvPicPr>
          <p:cNvPr id="723" name="Google Shape;723;p61"/>
          <p:cNvPicPr preferRelativeResize="0"/>
          <p:nvPr/>
        </p:nvPicPr>
        <p:blipFill>
          <a:blip r:embed="rId3">
            <a:alphaModFix/>
          </a:blip>
          <a:stretch>
            <a:fillRect/>
          </a:stretch>
        </p:blipFill>
        <p:spPr>
          <a:xfrm>
            <a:off x="393775" y="783875"/>
            <a:ext cx="8101023" cy="39465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62"/>
          <p:cNvSpPr txBox="1">
            <a:spLocks noGrp="1"/>
          </p:cNvSpPr>
          <p:nvPr>
            <p:ph type="ctrTitle"/>
          </p:nvPr>
        </p:nvSpPr>
        <p:spPr>
          <a:xfrm>
            <a:off x="457200" y="524600"/>
            <a:ext cx="8229600" cy="93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a:solidFill>
                  <a:schemeClr val="accent4"/>
                </a:solidFill>
              </a:rPr>
              <a:t>Comparison Between Standardized  Data  and Real Data</a:t>
            </a:r>
            <a:endParaRPr sz="4500">
              <a:solidFill>
                <a:schemeClr val="accent4"/>
              </a:solidFill>
            </a:endParaRPr>
          </a:p>
        </p:txBody>
      </p:sp>
      <p:graphicFrame>
        <p:nvGraphicFramePr>
          <p:cNvPr id="729" name="Google Shape;729;p62"/>
          <p:cNvGraphicFramePr/>
          <p:nvPr/>
        </p:nvGraphicFramePr>
        <p:xfrm>
          <a:off x="621650" y="2380575"/>
          <a:ext cx="7690925" cy="1584840"/>
        </p:xfrm>
        <a:graphic>
          <a:graphicData uri="http://schemas.openxmlformats.org/drawingml/2006/table">
            <a:tbl>
              <a:tblPr>
                <a:noFill/>
                <a:tableStyleId>{00C54858-C6CB-403E-96EB-C6E5C92E99FF}</a:tableStyleId>
              </a:tblPr>
              <a:tblGrid>
                <a:gridCol w="1883000">
                  <a:extLst>
                    <a:ext uri="{9D8B030D-6E8A-4147-A177-3AD203B41FA5}">
                      <a16:colId xmlns:a16="http://schemas.microsoft.com/office/drawing/2014/main" val="20000"/>
                    </a:ext>
                  </a:extLst>
                </a:gridCol>
                <a:gridCol w="1551200">
                  <a:extLst>
                    <a:ext uri="{9D8B030D-6E8A-4147-A177-3AD203B41FA5}">
                      <a16:colId xmlns:a16="http://schemas.microsoft.com/office/drawing/2014/main" val="20001"/>
                    </a:ext>
                  </a:extLst>
                </a:gridCol>
                <a:gridCol w="1551200">
                  <a:extLst>
                    <a:ext uri="{9D8B030D-6E8A-4147-A177-3AD203B41FA5}">
                      <a16:colId xmlns:a16="http://schemas.microsoft.com/office/drawing/2014/main" val="20002"/>
                    </a:ext>
                  </a:extLst>
                </a:gridCol>
                <a:gridCol w="1551200">
                  <a:extLst>
                    <a:ext uri="{9D8B030D-6E8A-4147-A177-3AD203B41FA5}">
                      <a16:colId xmlns:a16="http://schemas.microsoft.com/office/drawing/2014/main" val="20003"/>
                    </a:ext>
                  </a:extLst>
                </a:gridCol>
                <a:gridCol w="1154325">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
                        <a:t>K-Means Cluster</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BARBUNYA</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BOMBAY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HOROZ</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SEKER</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True Label</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1332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522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1928</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2027</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standardized PCA</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1125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523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2140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2011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Unstandardized PCA</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1004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520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1963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2312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730" name="Google Shape;730;p62"/>
          <p:cNvSpPr txBox="1"/>
          <p:nvPr/>
        </p:nvSpPr>
        <p:spPr>
          <a:xfrm>
            <a:off x="621650" y="1431325"/>
            <a:ext cx="7178700" cy="723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latin typeface="Roboto"/>
                <a:ea typeface="Roboto"/>
                <a:cs typeface="Roboto"/>
                <a:sym typeface="Roboto"/>
              </a:rPr>
              <a:t>Used first 4 PCs to transform the data</a:t>
            </a:r>
            <a:endParaRPr>
              <a:latin typeface="Roboto"/>
              <a:ea typeface="Roboto"/>
              <a:cs typeface="Roboto"/>
              <a:sym typeface="Roboto"/>
            </a:endParaRPr>
          </a:p>
          <a:p>
            <a:pPr marL="0" lvl="0" indent="0" algn="l" rtl="0">
              <a:lnSpc>
                <a:spcPct val="150000"/>
              </a:lnSpc>
              <a:spcBef>
                <a:spcPts val="0"/>
              </a:spcBef>
              <a:spcAft>
                <a:spcPts val="0"/>
              </a:spcAft>
              <a:buNone/>
            </a:pPr>
            <a:r>
              <a:rPr lang="en">
                <a:latin typeface="Roboto"/>
                <a:ea typeface="Roboto"/>
                <a:cs typeface="Roboto"/>
                <a:sym typeface="Roboto"/>
              </a:rPr>
              <a:t>Then used the pc_data to conduct kmeans</a:t>
            </a:r>
            <a:endParaRPr>
              <a:latin typeface="Roboto"/>
              <a:ea typeface="Roboto"/>
              <a:cs typeface="Roboto"/>
              <a:sym typeface="Roboto"/>
            </a:endParaRPr>
          </a:p>
        </p:txBody>
      </p:sp>
      <p:graphicFrame>
        <p:nvGraphicFramePr>
          <p:cNvPr id="732" name="Google Shape;732;p62"/>
          <p:cNvGraphicFramePr/>
          <p:nvPr/>
        </p:nvGraphicFramePr>
        <p:xfrm>
          <a:off x="621650" y="3965375"/>
          <a:ext cx="7690925" cy="444800"/>
        </p:xfrm>
        <a:graphic>
          <a:graphicData uri="http://schemas.openxmlformats.org/drawingml/2006/table">
            <a:tbl>
              <a:tblPr>
                <a:noFill/>
                <a:tableStyleId>{00C54858-C6CB-403E-96EB-C6E5C92E99FF}</a:tableStyleId>
              </a:tblPr>
              <a:tblGrid>
                <a:gridCol w="1883000">
                  <a:extLst>
                    <a:ext uri="{9D8B030D-6E8A-4147-A177-3AD203B41FA5}">
                      <a16:colId xmlns:a16="http://schemas.microsoft.com/office/drawing/2014/main" val="20000"/>
                    </a:ext>
                  </a:extLst>
                </a:gridCol>
                <a:gridCol w="1551200">
                  <a:extLst>
                    <a:ext uri="{9D8B030D-6E8A-4147-A177-3AD203B41FA5}">
                      <a16:colId xmlns:a16="http://schemas.microsoft.com/office/drawing/2014/main" val="20001"/>
                    </a:ext>
                  </a:extLst>
                </a:gridCol>
                <a:gridCol w="1551200">
                  <a:extLst>
                    <a:ext uri="{9D8B030D-6E8A-4147-A177-3AD203B41FA5}">
                      <a16:colId xmlns:a16="http://schemas.microsoft.com/office/drawing/2014/main" val="20002"/>
                    </a:ext>
                  </a:extLst>
                </a:gridCol>
                <a:gridCol w="1551200">
                  <a:extLst>
                    <a:ext uri="{9D8B030D-6E8A-4147-A177-3AD203B41FA5}">
                      <a16:colId xmlns:a16="http://schemas.microsoft.com/office/drawing/2014/main" val="20003"/>
                    </a:ext>
                  </a:extLst>
                </a:gridCol>
                <a:gridCol w="1154325">
                  <a:extLst>
                    <a:ext uri="{9D8B030D-6E8A-4147-A177-3AD203B41FA5}">
                      <a16:colId xmlns:a16="http://schemas.microsoft.com/office/drawing/2014/main" val="20004"/>
                    </a:ext>
                  </a:extLst>
                </a:gridCol>
              </a:tblGrid>
              <a:tr h="444800">
                <a:tc>
                  <a:txBody>
                    <a:bodyPr/>
                    <a:lstStyle/>
                    <a:p>
                      <a:pPr marL="0" lvl="0" indent="0" algn="l" rtl="0">
                        <a:spcBef>
                          <a:spcPts val="0"/>
                        </a:spcBef>
                        <a:spcAft>
                          <a:spcPts val="0"/>
                        </a:spcAft>
                        <a:buNone/>
                      </a:pPr>
                      <a:r>
                        <a:rPr lang="en"/>
                        <a:t>KM WITHOUT PCA</a:t>
                      </a:r>
                      <a:endParaRPr/>
                    </a:p>
                  </a:txBody>
                  <a:tcPr marL="91425" marR="91425" marT="91425" marB="91425"/>
                </a:tc>
                <a:tc>
                  <a:txBody>
                    <a:bodyPr/>
                    <a:lstStyle/>
                    <a:p>
                      <a:pPr marL="0" lvl="0" indent="0" algn="l" rtl="0">
                        <a:spcBef>
                          <a:spcPts val="0"/>
                        </a:spcBef>
                        <a:spcAft>
                          <a:spcPts val="0"/>
                        </a:spcAft>
                        <a:buNone/>
                      </a:pPr>
                      <a:r>
                        <a:rPr lang="en"/>
                        <a:t>305</a:t>
                      </a:r>
                      <a:endParaRPr/>
                    </a:p>
                  </a:txBody>
                  <a:tcPr marL="91425" marR="91425" marT="91425" marB="91425"/>
                </a:tc>
                <a:tc>
                  <a:txBody>
                    <a:bodyPr/>
                    <a:lstStyle/>
                    <a:p>
                      <a:pPr marL="0" lvl="0" indent="0" algn="l" rtl="0">
                        <a:spcBef>
                          <a:spcPts val="0"/>
                        </a:spcBef>
                        <a:spcAft>
                          <a:spcPts val="0"/>
                        </a:spcAft>
                        <a:buNone/>
                      </a:pPr>
                      <a:r>
                        <a:rPr lang="en"/>
                        <a:t>218</a:t>
                      </a:r>
                      <a:endParaRPr/>
                    </a:p>
                  </a:txBody>
                  <a:tcPr marL="91425" marR="91425" marT="91425" marB="91425"/>
                </a:tc>
                <a:tc>
                  <a:txBody>
                    <a:bodyPr/>
                    <a:lstStyle/>
                    <a:p>
                      <a:pPr marL="0" lvl="0" indent="0" algn="l" rtl="0">
                        <a:spcBef>
                          <a:spcPts val="0"/>
                        </a:spcBef>
                        <a:spcAft>
                          <a:spcPts val="0"/>
                        </a:spcAft>
                        <a:buNone/>
                      </a:pPr>
                      <a:r>
                        <a:rPr lang="en"/>
                        <a:t>2047</a:t>
                      </a:r>
                      <a:endParaRPr/>
                    </a:p>
                  </a:txBody>
                  <a:tcPr marL="91425" marR="91425" marT="91425" marB="91425"/>
                </a:tc>
                <a:tc>
                  <a:txBody>
                    <a:bodyPr/>
                    <a:lstStyle/>
                    <a:p>
                      <a:pPr marL="0" lvl="0" indent="0" algn="l" rtl="0">
                        <a:spcBef>
                          <a:spcPts val="0"/>
                        </a:spcBef>
                        <a:spcAft>
                          <a:spcPts val="0"/>
                        </a:spcAft>
                        <a:buNone/>
                      </a:pPr>
                      <a:r>
                        <a:rPr lang="en"/>
                        <a:t>3229</a:t>
                      </a:r>
                      <a:endParaRPr/>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63"/>
          <p:cNvPicPr preferRelativeResize="0"/>
          <p:nvPr/>
        </p:nvPicPr>
        <p:blipFill>
          <a:blip r:embed="rId3">
            <a:alphaModFix/>
          </a:blip>
          <a:stretch>
            <a:fillRect/>
          </a:stretch>
        </p:blipFill>
        <p:spPr>
          <a:xfrm>
            <a:off x="224725" y="1012624"/>
            <a:ext cx="8839199" cy="3937251"/>
          </a:xfrm>
          <a:prstGeom prst="rect">
            <a:avLst/>
          </a:prstGeom>
          <a:noFill/>
          <a:ln>
            <a:noFill/>
          </a:ln>
        </p:spPr>
      </p:pic>
      <p:sp>
        <p:nvSpPr>
          <p:cNvPr id="738" name="Google Shape;738;p63"/>
          <p:cNvSpPr txBox="1"/>
          <p:nvPr/>
        </p:nvSpPr>
        <p:spPr>
          <a:xfrm>
            <a:off x="1727900" y="321475"/>
            <a:ext cx="600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Boxplot with standardized Data</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8"/>
          <p:cNvSpPr txBox="1">
            <a:spLocks noGrp="1"/>
          </p:cNvSpPr>
          <p:nvPr>
            <p:ph type="ctrTitle"/>
          </p:nvPr>
        </p:nvSpPr>
        <p:spPr>
          <a:xfrm>
            <a:off x="1074325" y="814475"/>
            <a:ext cx="7683900" cy="9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latin typeface="Arial"/>
                <a:ea typeface="Arial"/>
                <a:cs typeface="Arial"/>
                <a:sym typeface="Arial"/>
              </a:rPr>
              <a:t>Exploratory Data Analysis</a:t>
            </a:r>
            <a:endParaRPr sz="3600">
              <a:latin typeface="Arial"/>
              <a:ea typeface="Arial"/>
              <a:cs typeface="Arial"/>
              <a:sym typeface="Arial"/>
            </a:endParaRPr>
          </a:p>
        </p:txBody>
      </p:sp>
      <p:sp>
        <p:nvSpPr>
          <p:cNvPr id="353" name="Google Shape;353;p28"/>
          <p:cNvSpPr/>
          <p:nvPr/>
        </p:nvSpPr>
        <p:spPr>
          <a:xfrm>
            <a:off x="6754634" y="2027825"/>
            <a:ext cx="1938790" cy="3420479"/>
          </a:xfrm>
          <a:custGeom>
            <a:avLst/>
            <a:gdLst/>
            <a:ahLst/>
            <a:cxnLst/>
            <a:rect l="l" t="t" r="r" b="b"/>
            <a:pathLst>
              <a:path w="17335" h="30583" extrusionOk="0">
                <a:moveTo>
                  <a:pt x="8667" y="1"/>
                </a:moveTo>
                <a:lnTo>
                  <a:pt x="1" y="6913"/>
                </a:lnTo>
                <a:lnTo>
                  <a:pt x="3457" y="6913"/>
                </a:lnTo>
                <a:lnTo>
                  <a:pt x="3457" y="30583"/>
                </a:lnTo>
                <a:lnTo>
                  <a:pt x="13878" y="30583"/>
                </a:lnTo>
                <a:lnTo>
                  <a:pt x="13878" y="6913"/>
                </a:lnTo>
                <a:lnTo>
                  <a:pt x="17334" y="6913"/>
                </a:lnTo>
                <a:lnTo>
                  <a:pt x="17080" y="6645"/>
                </a:lnTo>
                <a:lnTo>
                  <a:pt x="14655" y="4689"/>
                </a:lnTo>
                <a:lnTo>
                  <a:pt x="9766" y="845"/>
                </a:lnTo>
                <a:lnTo>
                  <a:pt x="8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8"/>
          <p:cNvSpPr/>
          <p:nvPr/>
        </p:nvSpPr>
        <p:spPr>
          <a:xfrm>
            <a:off x="465284" y="3352830"/>
            <a:ext cx="1937336" cy="1866875"/>
          </a:xfrm>
          <a:custGeom>
            <a:avLst/>
            <a:gdLst/>
            <a:ahLst/>
            <a:cxnLst/>
            <a:rect l="l" t="t" r="r" b="b"/>
            <a:pathLst>
              <a:path w="17322" h="16692" extrusionOk="0">
                <a:moveTo>
                  <a:pt x="8668" y="1"/>
                </a:moveTo>
                <a:lnTo>
                  <a:pt x="1" y="6913"/>
                </a:lnTo>
                <a:lnTo>
                  <a:pt x="3457" y="6913"/>
                </a:lnTo>
                <a:lnTo>
                  <a:pt x="3457" y="16692"/>
                </a:lnTo>
                <a:lnTo>
                  <a:pt x="13865" y="16692"/>
                </a:lnTo>
                <a:lnTo>
                  <a:pt x="13865" y="6913"/>
                </a:lnTo>
                <a:lnTo>
                  <a:pt x="17321" y="6913"/>
                </a:lnTo>
                <a:lnTo>
                  <a:pt x="17080" y="6645"/>
                </a:lnTo>
                <a:lnTo>
                  <a:pt x="14656" y="4676"/>
                </a:lnTo>
                <a:lnTo>
                  <a:pt x="9753" y="845"/>
                </a:lnTo>
                <a:lnTo>
                  <a:pt x="86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8"/>
          <p:cNvSpPr/>
          <p:nvPr/>
        </p:nvSpPr>
        <p:spPr>
          <a:xfrm>
            <a:off x="4658704" y="3154716"/>
            <a:ext cx="1937224" cy="2217389"/>
          </a:xfrm>
          <a:custGeom>
            <a:avLst/>
            <a:gdLst/>
            <a:ahLst/>
            <a:cxnLst/>
            <a:rect l="l" t="t" r="r" b="b"/>
            <a:pathLst>
              <a:path w="17321" h="19826" extrusionOk="0">
                <a:moveTo>
                  <a:pt x="8654" y="0"/>
                </a:moveTo>
                <a:lnTo>
                  <a:pt x="1" y="6926"/>
                </a:lnTo>
                <a:lnTo>
                  <a:pt x="3457" y="6926"/>
                </a:lnTo>
                <a:lnTo>
                  <a:pt x="3457" y="19826"/>
                </a:lnTo>
                <a:lnTo>
                  <a:pt x="13865" y="19826"/>
                </a:lnTo>
                <a:lnTo>
                  <a:pt x="13865" y="6926"/>
                </a:lnTo>
                <a:lnTo>
                  <a:pt x="17321" y="6926"/>
                </a:lnTo>
                <a:lnTo>
                  <a:pt x="17080" y="6658"/>
                </a:lnTo>
                <a:lnTo>
                  <a:pt x="14655" y="4689"/>
                </a:lnTo>
                <a:lnTo>
                  <a:pt x="9752" y="844"/>
                </a:lnTo>
                <a:lnTo>
                  <a:pt x="86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8"/>
          <p:cNvSpPr/>
          <p:nvPr/>
        </p:nvSpPr>
        <p:spPr>
          <a:xfrm>
            <a:off x="2561263" y="2568551"/>
            <a:ext cx="1938790" cy="2857129"/>
          </a:xfrm>
          <a:custGeom>
            <a:avLst/>
            <a:gdLst/>
            <a:ahLst/>
            <a:cxnLst/>
            <a:rect l="l" t="t" r="r" b="b"/>
            <a:pathLst>
              <a:path w="17335" h="25546" extrusionOk="0">
                <a:moveTo>
                  <a:pt x="8667" y="1"/>
                </a:moveTo>
                <a:lnTo>
                  <a:pt x="0" y="6926"/>
                </a:lnTo>
                <a:lnTo>
                  <a:pt x="3456" y="6926"/>
                </a:lnTo>
                <a:lnTo>
                  <a:pt x="3456" y="25546"/>
                </a:lnTo>
                <a:lnTo>
                  <a:pt x="13878" y="25546"/>
                </a:lnTo>
                <a:lnTo>
                  <a:pt x="13878" y="6926"/>
                </a:lnTo>
                <a:lnTo>
                  <a:pt x="17334" y="6926"/>
                </a:lnTo>
                <a:lnTo>
                  <a:pt x="17093" y="6658"/>
                </a:lnTo>
                <a:lnTo>
                  <a:pt x="14668" y="4689"/>
                </a:lnTo>
                <a:lnTo>
                  <a:pt x="9766" y="858"/>
                </a:lnTo>
                <a:lnTo>
                  <a:pt x="8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8"/>
          <p:cNvSpPr/>
          <p:nvPr/>
        </p:nvSpPr>
        <p:spPr>
          <a:xfrm>
            <a:off x="708733" y="1463931"/>
            <a:ext cx="659834" cy="875332"/>
          </a:xfrm>
          <a:custGeom>
            <a:avLst/>
            <a:gdLst/>
            <a:ahLst/>
            <a:cxnLst/>
            <a:rect l="l" t="t" r="r" b="b"/>
            <a:pathLst>
              <a:path w="5787" h="7677" extrusionOk="0">
                <a:moveTo>
                  <a:pt x="2210" y="1"/>
                </a:moveTo>
                <a:lnTo>
                  <a:pt x="2197" y="403"/>
                </a:lnTo>
                <a:lnTo>
                  <a:pt x="2103" y="1166"/>
                </a:lnTo>
                <a:lnTo>
                  <a:pt x="1942" y="1916"/>
                </a:lnTo>
                <a:lnTo>
                  <a:pt x="1715" y="2626"/>
                </a:lnTo>
                <a:lnTo>
                  <a:pt x="1433" y="3323"/>
                </a:lnTo>
                <a:lnTo>
                  <a:pt x="1099" y="3979"/>
                </a:lnTo>
                <a:lnTo>
                  <a:pt x="697" y="4609"/>
                </a:lnTo>
                <a:lnTo>
                  <a:pt x="255" y="5185"/>
                </a:lnTo>
                <a:lnTo>
                  <a:pt x="0" y="5466"/>
                </a:lnTo>
                <a:lnTo>
                  <a:pt x="2813" y="7676"/>
                </a:lnTo>
                <a:lnTo>
                  <a:pt x="3148" y="7288"/>
                </a:lnTo>
                <a:lnTo>
                  <a:pt x="3751" y="6457"/>
                </a:lnTo>
                <a:lnTo>
                  <a:pt x="4287" y="5573"/>
                </a:lnTo>
                <a:lnTo>
                  <a:pt x="4755" y="4649"/>
                </a:lnTo>
                <a:lnTo>
                  <a:pt x="5144" y="3684"/>
                </a:lnTo>
                <a:lnTo>
                  <a:pt x="5439" y="2666"/>
                </a:lnTo>
                <a:lnTo>
                  <a:pt x="5653" y="1635"/>
                </a:lnTo>
                <a:lnTo>
                  <a:pt x="5760" y="550"/>
                </a:lnTo>
                <a:lnTo>
                  <a:pt x="57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p:nvPr/>
        </p:nvSpPr>
        <p:spPr>
          <a:xfrm>
            <a:off x="707136" y="536839"/>
            <a:ext cx="661430" cy="876814"/>
          </a:xfrm>
          <a:custGeom>
            <a:avLst/>
            <a:gdLst/>
            <a:ahLst/>
            <a:cxnLst/>
            <a:rect l="l" t="t" r="r" b="b"/>
            <a:pathLst>
              <a:path w="5801" h="7690" extrusionOk="0">
                <a:moveTo>
                  <a:pt x="2814" y="1"/>
                </a:moveTo>
                <a:lnTo>
                  <a:pt x="1" y="2211"/>
                </a:lnTo>
                <a:lnTo>
                  <a:pt x="242" y="2492"/>
                </a:lnTo>
                <a:lnTo>
                  <a:pt x="697" y="3082"/>
                </a:lnTo>
                <a:lnTo>
                  <a:pt x="1099" y="3698"/>
                </a:lnTo>
                <a:lnTo>
                  <a:pt x="1447" y="4368"/>
                </a:lnTo>
                <a:lnTo>
                  <a:pt x="1729" y="5051"/>
                </a:lnTo>
                <a:lnTo>
                  <a:pt x="1956" y="5774"/>
                </a:lnTo>
                <a:lnTo>
                  <a:pt x="2117" y="6524"/>
                </a:lnTo>
                <a:lnTo>
                  <a:pt x="2211" y="7301"/>
                </a:lnTo>
                <a:lnTo>
                  <a:pt x="2224" y="7690"/>
                </a:lnTo>
                <a:lnTo>
                  <a:pt x="5801" y="7690"/>
                </a:lnTo>
                <a:lnTo>
                  <a:pt x="5774" y="7140"/>
                </a:lnTo>
                <a:lnTo>
                  <a:pt x="5654" y="6069"/>
                </a:lnTo>
                <a:lnTo>
                  <a:pt x="5453" y="5024"/>
                </a:lnTo>
                <a:lnTo>
                  <a:pt x="5145" y="4006"/>
                </a:lnTo>
                <a:lnTo>
                  <a:pt x="4769" y="3028"/>
                </a:lnTo>
                <a:lnTo>
                  <a:pt x="4301" y="2104"/>
                </a:lnTo>
                <a:lnTo>
                  <a:pt x="3751" y="1220"/>
                </a:lnTo>
                <a:lnTo>
                  <a:pt x="3149" y="389"/>
                </a:lnTo>
                <a:lnTo>
                  <a:pt x="28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8"/>
          <p:cNvSpPr/>
          <p:nvPr/>
        </p:nvSpPr>
        <p:spPr>
          <a:xfrm>
            <a:off x="-12" y="71069"/>
            <a:ext cx="992886" cy="681270"/>
          </a:xfrm>
          <a:custGeom>
            <a:avLst/>
            <a:gdLst/>
            <a:ahLst/>
            <a:cxnLst/>
            <a:rect l="l" t="t" r="r" b="b"/>
            <a:pathLst>
              <a:path w="8708" h="5975" extrusionOk="0">
                <a:moveTo>
                  <a:pt x="1" y="0"/>
                </a:moveTo>
                <a:lnTo>
                  <a:pt x="1" y="3577"/>
                </a:lnTo>
                <a:lnTo>
                  <a:pt x="429" y="3577"/>
                </a:lnTo>
                <a:lnTo>
                  <a:pt x="1273" y="3670"/>
                </a:lnTo>
                <a:lnTo>
                  <a:pt x="2077" y="3831"/>
                </a:lnTo>
                <a:lnTo>
                  <a:pt x="2854" y="4072"/>
                </a:lnTo>
                <a:lnTo>
                  <a:pt x="3604" y="4380"/>
                </a:lnTo>
                <a:lnTo>
                  <a:pt x="4314" y="4756"/>
                </a:lnTo>
                <a:lnTo>
                  <a:pt x="4984" y="5198"/>
                </a:lnTo>
                <a:lnTo>
                  <a:pt x="5600" y="5707"/>
                </a:lnTo>
                <a:lnTo>
                  <a:pt x="5895" y="5974"/>
                </a:lnTo>
                <a:lnTo>
                  <a:pt x="8708" y="3751"/>
                </a:lnTo>
                <a:lnTo>
                  <a:pt x="8292" y="3336"/>
                </a:lnTo>
                <a:lnTo>
                  <a:pt x="7395" y="2545"/>
                </a:lnTo>
                <a:lnTo>
                  <a:pt x="6417" y="1862"/>
                </a:lnTo>
                <a:lnTo>
                  <a:pt x="5372" y="1273"/>
                </a:lnTo>
                <a:lnTo>
                  <a:pt x="4260" y="777"/>
                </a:lnTo>
                <a:lnTo>
                  <a:pt x="3108" y="402"/>
                </a:lnTo>
                <a:lnTo>
                  <a:pt x="1889" y="148"/>
                </a:lnTo>
                <a:lnTo>
                  <a:pt x="644" y="1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p:nvPr/>
        </p:nvSpPr>
        <p:spPr>
          <a:xfrm>
            <a:off x="-12" y="2123762"/>
            <a:ext cx="994482" cy="682866"/>
          </a:xfrm>
          <a:custGeom>
            <a:avLst/>
            <a:gdLst/>
            <a:ahLst/>
            <a:cxnLst/>
            <a:rect l="l" t="t" r="r" b="b"/>
            <a:pathLst>
              <a:path w="8722" h="5989" extrusionOk="0">
                <a:moveTo>
                  <a:pt x="5908" y="1"/>
                </a:moveTo>
                <a:lnTo>
                  <a:pt x="5613" y="282"/>
                </a:lnTo>
                <a:lnTo>
                  <a:pt x="4997" y="777"/>
                </a:lnTo>
                <a:lnTo>
                  <a:pt x="4327" y="1233"/>
                </a:lnTo>
                <a:lnTo>
                  <a:pt x="3617" y="1608"/>
                </a:lnTo>
                <a:lnTo>
                  <a:pt x="2867" y="1916"/>
                </a:lnTo>
                <a:lnTo>
                  <a:pt x="2090" y="2171"/>
                </a:lnTo>
                <a:lnTo>
                  <a:pt x="1273" y="2331"/>
                </a:lnTo>
                <a:lnTo>
                  <a:pt x="429" y="2412"/>
                </a:lnTo>
                <a:lnTo>
                  <a:pt x="1" y="2425"/>
                </a:lnTo>
                <a:lnTo>
                  <a:pt x="1" y="5988"/>
                </a:lnTo>
                <a:lnTo>
                  <a:pt x="644" y="5988"/>
                </a:lnTo>
                <a:lnTo>
                  <a:pt x="1903" y="5854"/>
                </a:lnTo>
                <a:lnTo>
                  <a:pt x="3108" y="5586"/>
                </a:lnTo>
                <a:lnTo>
                  <a:pt x="4274" y="5211"/>
                </a:lnTo>
                <a:lnTo>
                  <a:pt x="5386" y="4729"/>
                </a:lnTo>
                <a:lnTo>
                  <a:pt x="6430" y="4126"/>
                </a:lnTo>
                <a:lnTo>
                  <a:pt x="7408" y="3430"/>
                </a:lnTo>
                <a:lnTo>
                  <a:pt x="8306" y="2653"/>
                </a:lnTo>
                <a:lnTo>
                  <a:pt x="8721" y="2224"/>
                </a:lnTo>
                <a:lnTo>
                  <a:pt x="59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8"/>
          <p:cNvGrpSpPr/>
          <p:nvPr/>
        </p:nvGrpSpPr>
        <p:grpSpPr>
          <a:xfrm>
            <a:off x="15" y="1065644"/>
            <a:ext cx="711184" cy="682874"/>
            <a:chOff x="1196021" y="2530589"/>
            <a:chExt cx="666402" cy="602447"/>
          </a:xfrm>
        </p:grpSpPr>
        <p:sp>
          <p:nvSpPr>
            <p:cNvPr id="362" name="Google Shape;362;p28"/>
            <p:cNvSpPr/>
            <p:nvPr/>
          </p:nvSpPr>
          <p:spPr>
            <a:xfrm>
              <a:off x="1196021" y="3104720"/>
              <a:ext cx="666402" cy="28313"/>
            </a:xfrm>
            <a:custGeom>
              <a:avLst/>
              <a:gdLst/>
              <a:ahLst/>
              <a:cxnLst/>
              <a:rect l="l" t="t" r="r" b="b"/>
              <a:pathLst>
                <a:path w="6002" h="255" extrusionOk="0">
                  <a:moveTo>
                    <a:pt x="81" y="0"/>
                  </a:moveTo>
                  <a:lnTo>
                    <a:pt x="14" y="81"/>
                  </a:lnTo>
                  <a:lnTo>
                    <a:pt x="0" y="134"/>
                  </a:lnTo>
                  <a:lnTo>
                    <a:pt x="14" y="175"/>
                  </a:lnTo>
                  <a:lnTo>
                    <a:pt x="81" y="255"/>
                  </a:lnTo>
                  <a:lnTo>
                    <a:pt x="5921" y="255"/>
                  </a:lnTo>
                  <a:lnTo>
                    <a:pt x="6001" y="175"/>
                  </a:lnTo>
                  <a:lnTo>
                    <a:pt x="6001" y="134"/>
                  </a:lnTo>
                  <a:lnTo>
                    <a:pt x="6001" y="81"/>
                  </a:lnTo>
                  <a:lnTo>
                    <a:pt x="59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8"/>
            <p:cNvSpPr/>
            <p:nvPr/>
          </p:nvSpPr>
          <p:spPr>
            <a:xfrm>
              <a:off x="1279292" y="2918747"/>
              <a:ext cx="147337" cy="214288"/>
            </a:xfrm>
            <a:custGeom>
              <a:avLst/>
              <a:gdLst/>
              <a:ahLst/>
              <a:cxnLst/>
              <a:rect l="l" t="t" r="r" b="b"/>
              <a:pathLst>
                <a:path w="1327" h="1930" extrusionOk="0">
                  <a:moveTo>
                    <a:pt x="134" y="1"/>
                  </a:moveTo>
                  <a:lnTo>
                    <a:pt x="81" y="14"/>
                  </a:lnTo>
                  <a:lnTo>
                    <a:pt x="14" y="81"/>
                  </a:lnTo>
                  <a:lnTo>
                    <a:pt x="0" y="135"/>
                  </a:lnTo>
                  <a:lnTo>
                    <a:pt x="0" y="1809"/>
                  </a:lnTo>
                  <a:lnTo>
                    <a:pt x="14" y="1850"/>
                  </a:lnTo>
                  <a:lnTo>
                    <a:pt x="81" y="1930"/>
                  </a:lnTo>
                  <a:lnTo>
                    <a:pt x="188" y="1930"/>
                  </a:lnTo>
                  <a:lnTo>
                    <a:pt x="255" y="1850"/>
                  </a:lnTo>
                  <a:lnTo>
                    <a:pt x="268" y="1809"/>
                  </a:lnTo>
                  <a:lnTo>
                    <a:pt x="268" y="269"/>
                  </a:lnTo>
                  <a:lnTo>
                    <a:pt x="1059" y="269"/>
                  </a:lnTo>
                  <a:lnTo>
                    <a:pt x="1059" y="1809"/>
                  </a:lnTo>
                  <a:lnTo>
                    <a:pt x="1072" y="1850"/>
                  </a:lnTo>
                  <a:lnTo>
                    <a:pt x="1139" y="1930"/>
                  </a:lnTo>
                  <a:lnTo>
                    <a:pt x="1246" y="1930"/>
                  </a:lnTo>
                  <a:lnTo>
                    <a:pt x="1313" y="1850"/>
                  </a:lnTo>
                  <a:lnTo>
                    <a:pt x="1327" y="1809"/>
                  </a:lnTo>
                  <a:lnTo>
                    <a:pt x="1327" y="135"/>
                  </a:lnTo>
                  <a:lnTo>
                    <a:pt x="1313"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8"/>
            <p:cNvSpPr/>
            <p:nvPr/>
          </p:nvSpPr>
          <p:spPr>
            <a:xfrm>
              <a:off x="1463712" y="2823595"/>
              <a:ext cx="147337" cy="309441"/>
            </a:xfrm>
            <a:custGeom>
              <a:avLst/>
              <a:gdLst/>
              <a:ahLst/>
              <a:cxnLst/>
              <a:rect l="l" t="t" r="r" b="b"/>
              <a:pathLst>
                <a:path w="1327" h="2787" extrusionOk="0">
                  <a:moveTo>
                    <a:pt x="134" y="1"/>
                  </a:moveTo>
                  <a:lnTo>
                    <a:pt x="81" y="14"/>
                  </a:lnTo>
                  <a:lnTo>
                    <a:pt x="14" y="81"/>
                  </a:lnTo>
                  <a:lnTo>
                    <a:pt x="0" y="135"/>
                  </a:lnTo>
                  <a:lnTo>
                    <a:pt x="0" y="2666"/>
                  </a:lnTo>
                  <a:lnTo>
                    <a:pt x="14" y="2707"/>
                  </a:lnTo>
                  <a:lnTo>
                    <a:pt x="81" y="2787"/>
                  </a:lnTo>
                  <a:lnTo>
                    <a:pt x="188" y="2787"/>
                  </a:lnTo>
                  <a:lnTo>
                    <a:pt x="268" y="2707"/>
                  </a:lnTo>
                  <a:lnTo>
                    <a:pt x="268" y="2666"/>
                  </a:lnTo>
                  <a:lnTo>
                    <a:pt x="268" y="269"/>
                  </a:lnTo>
                  <a:lnTo>
                    <a:pt x="1059" y="269"/>
                  </a:lnTo>
                  <a:lnTo>
                    <a:pt x="1059" y="2666"/>
                  </a:lnTo>
                  <a:lnTo>
                    <a:pt x="1072" y="2707"/>
                  </a:lnTo>
                  <a:lnTo>
                    <a:pt x="1139" y="2787"/>
                  </a:lnTo>
                  <a:lnTo>
                    <a:pt x="1246" y="2787"/>
                  </a:lnTo>
                  <a:lnTo>
                    <a:pt x="1327" y="2707"/>
                  </a:lnTo>
                  <a:lnTo>
                    <a:pt x="1327" y="2666"/>
                  </a:lnTo>
                  <a:lnTo>
                    <a:pt x="1327" y="135"/>
                  </a:lnTo>
                  <a:lnTo>
                    <a:pt x="1327"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8"/>
            <p:cNvSpPr/>
            <p:nvPr/>
          </p:nvSpPr>
          <p:spPr>
            <a:xfrm>
              <a:off x="1649574" y="2738879"/>
              <a:ext cx="145893" cy="394156"/>
            </a:xfrm>
            <a:custGeom>
              <a:avLst/>
              <a:gdLst/>
              <a:ahLst/>
              <a:cxnLst/>
              <a:rect l="l" t="t" r="r" b="b"/>
              <a:pathLst>
                <a:path w="1314" h="3550" extrusionOk="0">
                  <a:moveTo>
                    <a:pt x="121" y="0"/>
                  </a:moveTo>
                  <a:lnTo>
                    <a:pt x="68" y="14"/>
                  </a:lnTo>
                  <a:lnTo>
                    <a:pt x="1" y="81"/>
                  </a:lnTo>
                  <a:lnTo>
                    <a:pt x="1" y="134"/>
                  </a:lnTo>
                  <a:lnTo>
                    <a:pt x="1" y="3429"/>
                  </a:lnTo>
                  <a:lnTo>
                    <a:pt x="1" y="3470"/>
                  </a:lnTo>
                  <a:lnTo>
                    <a:pt x="68" y="3550"/>
                  </a:lnTo>
                  <a:lnTo>
                    <a:pt x="175" y="3550"/>
                  </a:lnTo>
                  <a:lnTo>
                    <a:pt x="255" y="3470"/>
                  </a:lnTo>
                  <a:lnTo>
                    <a:pt x="255" y="3429"/>
                  </a:lnTo>
                  <a:lnTo>
                    <a:pt x="255" y="268"/>
                  </a:lnTo>
                  <a:lnTo>
                    <a:pt x="1059" y="268"/>
                  </a:lnTo>
                  <a:lnTo>
                    <a:pt x="1059" y="3429"/>
                  </a:lnTo>
                  <a:lnTo>
                    <a:pt x="1059" y="3470"/>
                  </a:lnTo>
                  <a:lnTo>
                    <a:pt x="1126" y="3550"/>
                  </a:lnTo>
                  <a:lnTo>
                    <a:pt x="1233" y="3550"/>
                  </a:lnTo>
                  <a:lnTo>
                    <a:pt x="1314" y="3470"/>
                  </a:lnTo>
                  <a:lnTo>
                    <a:pt x="1314" y="3429"/>
                  </a:lnTo>
                  <a:lnTo>
                    <a:pt x="1314" y="134"/>
                  </a:lnTo>
                  <a:lnTo>
                    <a:pt x="1314" y="81"/>
                  </a:lnTo>
                  <a:lnTo>
                    <a:pt x="1233" y="14"/>
                  </a:lnTo>
                  <a:lnTo>
                    <a:pt x="1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8"/>
            <p:cNvSpPr/>
            <p:nvPr/>
          </p:nvSpPr>
          <p:spPr>
            <a:xfrm>
              <a:off x="1231661" y="2536584"/>
              <a:ext cx="535609" cy="315436"/>
            </a:xfrm>
            <a:custGeom>
              <a:avLst/>
              <a:gdLst/>
              <a:ahLst/>
              <a:cxnLst/>
              <a:rect l="l" t="t" r="r" b="b"/>
              <a:pathLst>
                <a:path w="4824" h="2841" extrusionOk="0">
                  <a:moveTo>
                    <a:pt x="4716" y="0"/>
                  </a:moveTo>
                  <a:lnTo>
                    <a:pt x="4609" y="27"/>
                  </a:lnTo>
                  <a:lnTo>
                    <a:pt x="4582" y="67"/>
                  </a:lnTo>
                  <a:lnTo>
                    <a:pt x="4515" y="148"/>
                  </a:lnTo>
                  <a:lnTo>
                    <a:pt x="3939" y="844"/>
                  </a:lnTo>
                  <a:lnTo>
                    <a:pt x="3122" y="1527"/>
                  </a:lnTo>
                  <a:lnTo>
                    <a:pt x="2425" y="1969"/>
                  </a:lnTo>
                  <a:lnTo>
                    <a:pt x="1595" y="2318"/>
                  </a:lnTo>
                  <a:lnTo>
                    <a:pt x="657" y="2545"/>
                  </a:lnTo>
                  <a:lnTo>
                    <a:pt x="135" y="2572"/>
                  </a:lnTo>
                  <a:lnTo>
                    <a:pt x="81" y="2586"/>
                  </a:lnTo>
                  <a:lnTo>
                    <a:pt x="1" y="2666"/>
                  </a:lnTo>
                  <a:lnTo>
                    <a:pt x="1" y="2706"/>
                  </a:lnTo>
                  <a:lnTo>
                    <a:pt x="14" y="2760"/>
                  </a:lnTo>
                  <a:lnTo>
                    <a:pt x="81" y="2840"/>
                  </a:lnTo>
                  <a:lnTo>
                    <a:pt x="135" y="2840"/>
                  </a:lnTo>
                  <a:lnTo>
                    <a:pt x="684" y="2800"/>
                  </a:lnTo>
                  <a:lnTo>
                    <a:pt x="1675" y="2572"/>
                  </a:lnTo>
                  <a:lnTo>
                    <a:pt x="2532" y="2197"/>
                  </a:lnTo>
                  <a:lnTo>
                    <a:pt x="3269" y="1742"/>
                  </a:lnTo>
                  <a:lnTo>
                    <a:pt x="4126" y="1018"/>
                  </a:lnTo>
                  <a:lnTo>
                    <a:pt x="4743" y="295"/>
                  </a:lnTo>
                  <a:lnTo>
                    <a:pt x="4796" y="215"/>
                  </a:lnTo>
                  <a:lnTo>
                    <a:pt x="4823" y="161"/>
                  </a:lnTo>
                  <a:lnTo>
                    <a:pt x="4796" y="67"/>
                  </a:lnTo>
                  <a:lnTo>
                    <a:pt x="4756" y="27"/>
                  </a:lnTo>
                  <a:lnTo>
                    <a:pt x="4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8"/>
            <p:cNvSpPr/>
            <p:nvPr/>
          </p:nvSpPr>
          <p:spPr>
            <a:xfrm>
              <a:off x="1666007" y="2530589"/>
              <a:ext cx="107144" cy="104257"/>
            </a:xfrm>
            <a:custGeom>
              <a:avLst/>
              <a:gdLst/>
              <a:ahLst/>
              <a:cxnLst/>
              <a:rect l="l" t="t" r="r" b="b"/>
              <a:pathLst>
                <a:path w="965" h="939" extrusionOk="0">
                  <a:moveTo>
                    <a:pt x="804" y="1"/>
                  </a:moveTo>
                  <a:lnTo>
                    <a:pt x="107" y="135"/>
                  </a:lnTo>
                  <a:lnTo>
                    <a:pt x="67" y="148"/>
                  </a:lnTo>
                  <a:lnTo>
                    <a:pt x="0" y="229"/>
                  </a:lnTo>
                  <a:lnTo>
                    <a:pt x="14" y="282"/>
                  </a:lnTo>
                  <a:lnTo>
                    <a:pt x="27" y="336"/>
                  </a:lnTo>
                  <a:lnTo>
                    <a:pt x="107" y="389"/>
                  </a:lnTo>
                  <a:lnTo>
                    <a:pt x="161" y="389"/>
                  </a:lnTo>
                  <a:lnTo>
                    <a:pt x="697" y="282"/>
                  </a:lnTo>
                  <a:lnTo>
                    <a:pt x="697" y="805"/>
                  </a:lnTo>
                  <a:lnTo>
                    <a:pt x="697" y="858"/>
                  </a:lnTo>
                  <a:lnTo>
                    <a:pt x="777" y="938"/>
                  </a:lnTo>
                  <a:lnTo>
                    <a:pt x="884" y="938"/>
                  </a:lnTo>
                  <a:lnTo>
                    <a:pt x="951" y="858"/>
                  </a:lnTo>
                  <a:lnTo>
                    <a:pt x="965" y="805"/>
                  </a:lnTo>
                  <a:lnTo>
                    <a:pt x="965" y="121"/>
                  </a:lnTo>
                  <a:lnTo>
                    <a:pt x="951" y="68"/>
                  </a:lnTo>
                  <a:lnTo>
                    <a:pt x="911" y="28"/>
                  </a:lnTo>
                  <a:lnTo>
                    <a:pt x="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64"/>
          <p:cNvSpPr txBox="1">
            <a:spLocks noGrp="1"/>
          </p:cNvSpPr>
          <p:nvPr>
            <p:ph type="ctrTitle"/>
          </p:nvPr>
        </p:nvSpPr>
        <p:spPr>
          <a:xfrm>
            <a:off x="730050" y="671025"/>
            <a:ext cx="7683900" cy="147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latin typeface="Arial"/>
                <a:ea typeface="Arial"/>
                <a:cs typeface="Arial"/>
                <a:sym typeface="Arial"/>
              </a:rPr>
              <a:t>KNN vs K Means</a:t>
            </a:r>
            <a:endParaRPr sz="4000">
              <a:latin typeface="Arial"/>
              <a:ea typeface="Arial"/>
              <a:cs typeface="Arial"/>
              <a:sym typeface="Arial"/>
            </a:endParaRPr>
          </a:p>
          <a:p>
            <a:pPr marL="0" lvl="0" indent="0" algn="ctr" rtl="0">
              <a:spcBef>
                <a:spcPts val="0"/>
              </a:spcBef>
              <a:spcAft>
                <a:spcPts val="0"/>
              </a:spcAft>
              <a:buNone/>
            </a:pPr>
            <a:endParaRPr sz="4000">
              <a:latin typeface="Arial"/>
              <a:ea typeface="Arial"/>
              <a:cs typeface="Arial"/>
              <a:sym typeface="Arial"/>
            </a:endParaRPr>
          </a:p>
        </p:txBody>
      </p:sp>
      <p:sp>
        <p:nvSpPr>
          <p:cNvPr id="744" name="Google Shape;744;p64"/>
          <p:cNvSpPr/>
          <p:nvPr/>
        </p:nvSpPr>
        <p:spPr>
          <a:xfrm>
            <a:off x="6754634" y="2027825"/>
            <a:ext cx="1938790" cy="3420479"/>
          </a:xfrm>
          <a:custGeom>
            <a:avLst/>
            <a:gdLst/>
            <a:ahLst/>
            <a:cxnLst/>
            <a:rect l="l" t="t" r="r" b="b"/>
            <a:pathLst>
              <a:path w="17335" h="30583" extrusionOk="0">
                <a:moveTo>
                  <a:pt x="8667" y="1"/>
                </a:moveTo>
                <a:lnTo>
                  <a:pt x="1" y="6913"/>
                </a:lnTo>
                <a:lnTo>
                  <a:pt x="3457" y="6913"/>
                </a:lnTo>
                <a:lnTo>
                  <a:pt x="3457" y="30583"/>
                </a:lnTo>
                <a:lnTo>
                  <a:pt x="13878" y="30583"/>
                </a:lnTo>
                <a:lnTo>
                  <a:pt x="13878" y="6913"/>
                </a:lnTo>
                <a:lnTo>
                  <a:pt x="17334" y="6913"/>
                </a:lnTo>
                <a:lnTo>
                  <a:pt x="17080" y="6645"/>
                </a:lnTo>
                <a:lnTo>
                  <a:pt x="14655" y="4689"/>
                </a:lnTo>
                <a:lnTo>
                  <a:pt x="9766" y="845"/>
                </a:lnTo>
                <a:lnTo>
                  <a:pt x="8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4"/>
          <p:cNvSpPr/>
          <p:nvPr/>
        </p:nvSpPr>
        <p:spPr>
          <a:xfrm>
            <a:off x="465284" y="3352830"/>
            <a:ext cx="1937336" cy="1866875"/>
          </a:xfrm>
          <a:custGeom>
            <a:avLst/>
            <a:gdLst/>
            <a:ahLst/>
            <a:cxnLst/>
            <a:rect l="l" t="t" r="r" b="b"/>
            <a:pathLst>
              <a:path w="17322" h="16692" extrusionOk="0">
                <a:moveTo>
                  <a:pt x="8668" y="1"/>
                </a:moveTo>
                <a:lnTo>
                  <a:pt x="1" y="6913"/>
                </a:lnTo>
                <a:lnTo>
                  <a:pt x="3457" y="6913"/>
                </a:lnTo>
                <a:lnTo>
                  <a:pt x="3457" y="16692"/>
                </a:lnTo>
                <a:lnTo>
                  <a:pt x="13865" y="16692"/>
                </a:lnTo>
                <a:lnTo>
                  <a:pt x="13865" y="6913"/>
                </a:lnTo>
                <a:lnTo>
                  <a:pt x="17321" y="6913"/>
                </a:lnTo>
                <a:lnTo>
                  <a:pt x="17080" y="6645"/>
                </a:lnTo>
                <a:lnTo>
                  <a:pt x="14656" y="4676"/>
                </a:lnTo>
                <a:lnTo>
                  <a:pt x="9753" y="845"/>
                </a:lnTo>
                <a:lnTo>
                  <a:pt x="86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4"/>
          <p:cNvSpPr/>
          <p:nvPr/>
        </p:nvSpPr>
        <p:spPr>
          <a:xfrm>
            <a:off x="4658704" y="3154716"/>
            <a:ext cx="1937224" cy="2217389"/>
          </a:xfrm>
          <a:custGeom>
            <a:avLst/>
            <a:gdLst/>
            <a:ahLst/>
            <a:cxnLst/>
            <a:rect l="l" t="t" r="r" b="b"/>
            <a:pathLst>
              <a:path w="17321" h="19826" extrusionOk="0">
                <a:moveTo>
                  <a:pt x="8654" y="0"/>
                </a:moveTo>
                <a:lnTo>
                  <a:pt x="1" y="6926"/>
                </a:lnTo>
                <a:lnTo>
                  <a:pt x="3457" y="6926"/>
                </a:lnTo>
                <a:lnTo>
                  <a:pt x="3457" y="19826"/>
                </a:lnTo>
                <a:lnTo>
                  <a:pt x="13865" y="19826"/>
                </a:lnTo>
                <a:lnTo>
                  <a:pt x="13865" y="6926"/>
                </a:lnTo>
                <a:lnTo>
                  <a:pt x="17321" y="6926"/>
                </a:lnTo>
                <a:lnTo>
                  <a:pt x="17080" y="6658"/>
                </a:lnTo>
                <a:lnTo>
                  <a:pt x="14655" y="4689"/>
                </a:lnTo>
                <a:lnTo>
                  <a:pt x="9752" y="844"/>
                </a:lnTo>
                <a:lnTo>
                  <a:pt x="86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4"/>
          <p:cNvSpPr/>
          <p:nvPr/>
        </p:nvSpPr>
        <p:spPr>
          <a:xfrm>
            <a:off x="2561263" y="2568551"/>
            <a:ext cx="1938790" cy="2857129"/>
          </a:xfrm>
          <a:custGeom>
            <a:avLst/>
            <a:gdLst/>
            <a:ahLst/>
            <a:cxnLst/>
            <a:rect l="l" t="t" r="r" b="b"/>
            <a:pathLst>
              <a:path w="17335" h="25546" extrusionOk="0">
                <a:moveTo>
                  <a:pt x="8667" y="1"/>
                </a:moveTo>
                <a:lnTo>
                  <a:pt x="0" y="6926"/>
                </a:lnTo>
                <a:lnTo>
                  <a:pt x="3456" y="6926"/>
                </a:lnTo>
                <a:lnTo>
                  <a:pt x="3456" y="25546"/>
                </a:lnTo>
                <a:lnTo>
                  <a:pt x="13878" y="25546"/>
                </a:lnTo>
                <a:lnTo>
                  <a:pt x="13878" y="6926"/>
                </a:lnTo>
                <a:lnTo>
                  <a:pt x="17334" y="6926"/>
                </a:lnTo>
                <a:lnTo>
                  <a:pt x="17093" y="6658"/>
                </a:lnTo>
                <a:lnTo>
                  <a:pt x="14668" y="4689"/>
                </a:lnTo>
                <a:lnTo>
                  <a:pt x="9766" y="858"/>
                </a:lnTo>
                <a:lnTo>
                  <a:pt x="8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4"/>
          <p:cNvSpPr/>
          <p:nvPr/>
        </p:nvSpPr>
        <p:spPr>
          <a:xfrm>
            <a:off x="708733" y="1463931"/>
            <a:ext cx="659834" cy="875332"/>
          </a:xfrm>
          <a:custGeom>
            <a:avLst/>
            <a:gdLst/>
            <a:ahLst/>
            <a:cxnLst/>
            <a:rect l="l" t="t" r="r" b="b"/>
            <a:pathLst>
              <a:path w="5787" h="7677" extrusionOk="0">
                <a:moveTo>
                  <a:pt x="2210" y="1"/>
                </a:moveTo>
                <a:lnTo>
                  <a:pt x="2197" y="403"/>
                </a:lnTo>
                <a:lnTo>
                  <a:pt x="2103" y="1166"/>
                </a:lnTo>
                <a:lnTo>
                  <a:pt x="1942" y="1916"/>
                </a:lnTo>
                <a:lnTo>
                  <a:pt x="1715" y="2626"/>
                </a:lnTo>
                <a:lnTo>
                  <a:pt x="1433" y="3323"/>
                </a:lnTo>
                <a:lnTo>
                  <a:pt x="1099" y="3979"/>
                </a:lnTo>
                <a:lnTo>
                  <a:pt x="697" y="4609"/>
                </a:lnTo>
                <a:lnTo>
                  <a:pt x="255" y="5185"/>
                </a:lnTo>
                <a:lnTo>
                  <a:pt x="0" y="5466"/>
                </a:lnTo>
                <a:lnTo>
                  <a:pt x="2813" y="7676"/>
                </a:lnTo>
                <a:lnTo>
                  <a:pt x="3148" y="7288"/>
                </a:lnTo>
                <a:lnTo>
                  <a:pt x="3751" y="6457"/>
                </a:lnTo>
                <a:lnTo>
                  <a:pt x="4287" y="5573"/>
                </a:lnTo>
                <a:lnTo>
                  <a:pt x="4755" y="4649"/>
                </a:lnTo>
                <a:lnTo>
                  <a:pt x="5144" y="3684"/>
                </a:lnTo>
                <a:lnTo>
                  <a:pt x="5439" y="2666"/>
                </a:lnTo>
                <a:lnTo>
                  <a:pt x="5653" y="1635"/>
                </a:lnTo>
                <a:lnTo>
                  <a:pt x="5760" y="550"/>
                </a:lnTo>
                <a:lnTo>
                  <a:pt x="57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4"/>
          <p:cNvSpPr/>
          <p:nvPr/>
        </p:nvSpPr>
        <p:spPr>
          <a:xfrm>
            <a:off x="707136" y="536839"/>
            <a:ext cx="661430" cy="876814"/>
          </a:xfrm>
          <a:custGeom>
            <a:avLst/>
            <a:gdLst/>
            <a:ahLst/>
            <a:cxnLst/>
            <a:rect l="l" t="t" r="r" b="b"/>
            <a:pathLst>
              <a:path w="5801" h="7690" extrusionOk="0">
                <a:moveTo>
                  <a:pt x="2814" y="1"/>
                </a:moveTo>
                <a:lnTo>
                  <a:pt x="1" y="2211"/>
                </a:lnTo>
                <a:lnTo>
                  <a:pt x="242" y="2492"/>
                </a:lnTo>
                <a:lnTo>
                  <a:pt x="697" y="3082"/>
                </a:lnTo>
                <a:lnTo>
                  <a:pt x="1099" y="3698"/>
                </a:lnTo>
                <a:lnTo>
                  <a:pt x="1447" y="4368"/>
                </a:lnTo>
                <a:lnTo>
                  <a:pt x="1729" y="5051"/>
                </a:lnTo>
                <a:lnTo>
                  <a:pt x="1956" y="5774"/>
                </a:lnTo>
                <a:lnTo>
                  <a:pt x="2117" y="6524"/>
                </a:lnTo>
                <a:lnTo>
                  <a:pt x="2211" y="7301"/>
                </a:lnTo>
                <a:lnTo>
                  <a:pt x="2224" y="7690"/>
                </a:lnTo>
                <a:lnTo>
                  <a:pt x="5801" y="7690"/>
                </a:lnTo>
                <a:lnTo>
                  <a:pt x="5774" y="7140"/>
                </a:lnTo>
                <a:lnTo>
                  <a:pt x="5654" y="6069"/>
                </a:lnTo>
                <a:lnTo>
                  <a:pt x="5453" y="5024"/>
                </a:lnTo>
                <a:lnTo>
                  <a:pt x="5145" y="4006"/>
                </a:lnTo>
                <a:lnTo>
                  <a:pt x="4769" y="3028"/>
                </a:lnTo>
                <a:lnTo>
                  <a:pt x="4301" y="2104"/>
                </a:lnTo>
                <a:lnTo>
                  <a:pt x="3751" y="1220"/>
                </a:lnTo>
                <a:lnTo>
                  <a:pt x="3149" y="389"/>
                </a:lnTo>
                <a:lnTo>
                  <a:pt x="28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4"/>
          <p:cNvSpPr/>
          <p:nvPr/>
        </p:nvSpPr>
        <p:spPr>
          <a:xfrm>
            <a:off x="-12" y="71069"/>
            <a:ext cx="992886" cy="681270"/>
          </a:xfrm>
          <a:custGeom>
            <a:avLst/>
            <a:gdLst/>
            <a:ahLst/>
            <a:cxnLst/>
            <a:rect l="l" t="t" r="r" b="b"/>
            <a:pathLst>
              <a:path w="8708" h="5975" extrusionOk="0">
                <a:moveTo>
                  <a:pt x="1" y="0"/>
                </a:moveTo>
                <a:lnTo>
                  <a:pt x="1" y="3577"/>
                </a:lnTo>
                <a:lnTo>
                  <a:pt x="429" y="3577"/>
                </a:lnTo>
                <a:lnTo>
                  <a:pt x="1273" y="3670"/>
                </a:lnTo>
                <a:lnTo>
                  <a:pt x="2077" y="3831"/>
                </a:lnTo>
                <a:lnTo>
                  <a:pt x="2854" y="4072"/>
                </a:lnTo>
                <a:lnTo>
                  <a:pt x="3604" y="4380"/>
                </a:lnTo>
                <a:lnTo>
                  <a:pt x="4314" y="4756"/>
                </a:lnTo>
                <a:lnTo>
                  <a:pt x="4984" y="5198"/>
                </a:lnTo>
                <a:lnTo>
                  <a:pt x="5600" y="5707"/>
                </a:lnTo>
                <a:lnTo>
                  <a:pt x="5895" y="5974"/>
                </a:lnTo>
                <a:lnTo>
                  <a:pt x="8708" y="3751"/>
                </a:lnTo>
                <a:lnTo>
                  <a:pt x="8292" y="3336"/>
                </a:lnTo>
                <a:lnTo>
                  <a:pt x="7395" y="2545"/>
                </a:lnTo>
                <a:lnTo>
                  <a:pt x="6417" y="1862"/>
                </a:lnTo>
                <a:lnTo>
                  <a:pt x="5372" y="1273"/>
                </a:lnTo>
                <a:lnTo>
                  <a:pt x="4260" y="777"/>
                </a:lnTo>
                <a:lnTo>
                  <a:pt x="3108" y="402"/>
                </a:lnTo>
                <a:lnTo>
                  <a:pt x="1889" y="148"/>
                </a:lnTo>
                <a:lnTo>
                  <a:pt x="644" y="1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4"/>
          <p:cNvSpPr/>
          <p:nvPr/>
        </p:nvSpPr>
        <p:spPr>
          <a:xfrm>
            <a:off x="-12" y="2123762"/>
            <a:ext cx="994482" cy="682866"/>
          </a:xfrm>
          <a:custGeom>
            <a:avLst/>
            <a:gdLst/>
            <a:ahLst/>
            <a:cxnLst/>
            <a:rect l="l" t="t" r="r" b="b"/>
            <a:pathLst>
              <a:path w="8722" h="5989" extrusionOk="0">
                <a:moveTo>
                  <a:pt x="5908" y="1"/>
                </a:moveTo>
                <a:lnTo>
                  <a:pt x="5613" y="282"/>
                </a:lnTo>
                <a:lnTo>
                  <a:pt x="4997" y="777"/>
                </a:lnTo>
                <a:lnTo>
                  <a:pt x="4327" y="1233"/>
                </a:lnTo>
                <a:lnTo>
                  <a:pt x="3617" y="1608"/>
                </a:lnTo>
                <a:lnTo>
                  <a:pt x="2867" y="1916"/>
                </a:lnTo>
                <a:lnTo>
                  <a:pt x="2090" y="2171"/>
                </a:lnTo>
                <a:lnTo>
                  <a:pt x="1273" y="2331"/>
                </a:lnTo>
                <a:lnTo>
                  <a:pt x="429" y="2412"/>
                </a:lnTo>
                <a:lnTo>
                  <a:pt x="1" y="2425"/>
                </a:lnTo>
                <a:lnTo>
                  <a:pt x="1" y="5988"/>
                </a:lnTo>
                <a:lnTo>
                  <a:pt x="644" y="5988"/>
                </a:lnTo>
                <a:lnTo>
                  <a:pt x="1903" y="5854"/>
                </a:lnTo>
                <a:lnTo>
                  <a:pt x="3108" y="5586"/>
                </a:lnTo>
                <a:lnTo>
                  <a:pt x="4274" y="5211"/>
                </a:lnTo>
                <a:lnTo>
                  <a:pt x="5386" y="4729"/>
                </a:lnTo>
                <a:lnTo>
                  <a:pt x="6430" y="4126"/>
                </a:lnTo>
                <a:lnTo>
                  <a:pt x="7408" y="3430"/>
                </a:lnTo>
                <a:lnTo>
                  <a:pt x="8306" y="2653"/>
                </a:lnTo>
                <a:lnTo>
                  <a:pt x="8721" y="2224"/>
                </a:lnTo>
                <a:lnTo>
                  <a:pt x="59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 name="Google Shape;752;p64"/>
          <p:cNvGrpSpPr/>
          <p:nvPr/>
        </p:nvGrpSpPr>
        <p:grpSpPr>
          <a:xfrm>
            <a:off x="15" y="1065644"/>
            <a:ext cx="711184" cy="682874"/>
            <a:chOff x="1196021" y="2530589"/>
            <a:chExt cx="666402" cy="602447"/>
          </a:xfrm>
        </p:grpSpPr>
        <p:sp>
          <p:nvSpPr>
            <p:cNvPr id="753" name="Google Shape;753;p64"/>
            <p:cNvSpPr/>
            <p:nvPr/>
          </p:nvSpPr>
          <p:spPr>
            <a:xfrm>
              <a:off x="1196021" y="3104720"/>
              <a:ext cx="666402" cy="28313"/>
            </a:xfrm>
            <a:custGeom>
              <a:avLst/>
              <a:gdLst/>
              <a:ahLst/>
              <a:cxnLst/>
              <a:rect l="l" t="t" r="r" b="b"/>
              <a:pathLst>
                <a:path w="6002" h="255" extrusionOk="0">
                  <a:moveTo>
                    <a:pt x="81" y="0"/>
                  </a:moveTo>
                  <a:lnTo>
                    <a:pt x="14" y="81"/>
                  </a:lnTo>
                  <a:lnTo>
                    <a:pt x="0" y="134"/>
                  </a:lnTo>
                  <a:lnTo>
                    <a:pt x="14" y="175"/>
                  </a:lnTo>
                  <a:lnTo>
                    <a:pt x="81" y="255"/>
                  </a:lnTo>
                  <a:lnTo>
                    <a:pt x="5921" y="255"/>
                  </a:lnTo>
                  <a:lnTo>
                    <a:pt x="6001" y="175"/>
                  </a:lnTo>
                  <a:lnTo>
                    <a:pt x="6001" y="134"/>
                  </a:lnTo>
                  <a:lnTo>
                    <a:pt x="6001" y="81"/>
                  </a:lnTo>
                  <a:lnTo>
                    <a:pt x="59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4"/>
            <p:cNvSpPr/>
            <p:nvPr/>
          </p:nvSpPr>
          <p:spPr>
            <a:xfrm>
              <a:off x="1279292" y="2918747"/>
              <a:ext cx="147337" cy="214288"/>
            </a:xfrm>
            <a:custGeom>
              <a:avLst/>
              <a:gdLst/>
              <a:ahLst/>
              <a:cxnLst/>
              <a:rect l="l" t="t" r="r" b="b"/>
              <a:pathLst>
                <a:path w="1327" h="1930" extrusionOk="0">
                  <a:moveTo>
                    <a:pt x="134" y="1"/>
                  </a:moveTo>
                  <a:lnTo>
                    <a:pt x="81" y="14"/>
                  </a:lnTo>
                  <a:lnTo>
                    <a:pt x="14" y="81"/>
                  </a:lnTo>
                  <a:lnTo>
                    <a:pt x="0" y="135"/>
                  </a:lnTo>
                  <a:lnTo>
                    <a:pt x="0" y="1809"/>
                  </a:lnTo>
                  <a:lnTo>
                    <a:pt x="14" y="1850"/>
                  </a:lnTo>
                  <a:lnTo>
                    <a:pt x="81" y="1930"/>
                  </a:lnTo>
                  <a:lnTo>
                    <a:pt x="188" y="1930"/>
                  </a:lnTo>
                  <a:lnTo>
                    <a:pt x="255" y="1850"/>
                  </a:lnTo>
                  <a:lnTo>
                    <a:pt x="268" y="1809"/>
                  </a:lnTo>
                  <a:lnTo>
                    <a:pt x="268" y="269"/>
                  </a:lnTo>
                  <a:lnTo>
                    <a:pt x="1059" y="269"/>
                  </a:lnTo>
                  <a:lnTo>
                    <a:pt x="1059" y="1809"/>
                  </a:lnTo>
                  <a:lnTo>
                    <a:pt x="1072" y="1850"/>
                  </a:lnTo>
                  <a:lnTo>
                    <a:pt x="1139" y="1930"/>
                  </a:lnTo>
                  <a:lnTo>
                    <a:pt x="1246" y="1930"/>
                  </a:lnTo>
                  <a:lnTo>
                    <a:pt x="1313" y="1850"/>
                  </a:lnTo>
                  <a:lnTo>
                    <a:pt x="1327" y="1809"/>
                  </a:lnTo>
                  <a:lnTo>
                    <a:pt x="1327" y="135"/>
                  </a:lnTo>
                  <a:lnTo>
                    <a:pt x="1313"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4"/>
            <p:cNvSpPr/>
            <p:nvPr/>
          </p:nvSpPr>
          <p:spPr>
            <a:xfrm>
              <a:off x="1463712" y="2823595"/>
              <a:ext cx="147337" cy="309441"/>
            </a:xfrm>
            <a:custGeom>
              <a:avLst/>
              <a:gdLst/>
              <a:ahLst/>
              <a:cxnLst/>
              <a:rect l="l" t="t" r="r" b="b"/>
              <a:pathLst>
                <a:path w="1327" h="2787" extrusionOk="0">
                  <a:moveTo>
                    <a:pt x="134" y="1"/>
                  </a:moveTo>
                  <a:lnTo>
                    <a:pt x="81" y="14"/>
                  </a:lnTo>
                  <a:lnTo>
                    <a:pt x="14" y="81"/>
                  </a:lnTo>
                  <a:lnTo>
                    <a:pt x="0" y="135"/>
                  </a:lnTo>
                  <a:lnTo>
                    <a:pt x="0" y="2666"/>
                  </a:lnTo>
                  <a:lnTo>
                    <a:pt x="14" y="2707"/>
                  </a:lnTo>
                  <a:lnTo>
                    <a:pt x="81" y="2787"/>
                  </a:lnTo>
                  <a:lnTo>
                    <a:pt x="188" y="2787"/>
                  </a:lnTo>
                  <a:lnTo>
                    <a:pt x="268" y="2707"/>
                  </a:lnTo>
                  <a:lnTo>
                    <a:pt x="268" y="2666"/>
                  </a:lnTo>
                  <a:lnTo>
                    <a:pt x="268" y="269"/>
                  </a:lnTo>
                  <a:lnTo>
                    <a:pt x="1059" y="269"/>
                  </a:lnTo>
                  <a:lnTo>
                    <a:pt x="1059" y="2666"/>
                  </a:lnTo>
                  <a:lnTo>
                    <a:pt x="1072" y="2707"/>
                  </a:lnTo>
                  <a:lnTo>
                    <a:pt x="1139" y="2787"/>
                  </a:lnTo>
                  <a:lnTo>
                    <a:pt x="1246" y="2787"/>
                  </a:lnTo>
                  <a:lnTo>
                    <a:pt x="1327" y="2707"/>
                  </a:lnTo>
                  <a:lnTo>
                    <a:pt x="1327" y="2666"/>
                  </a:lnTo>
                  <a:lnTo>
                    <a:pt x="1327" y="135"/>
                  </a:lnTo>
                  <a:lnTo>
                    <a:pt x="1327"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4"/>
            <p:cNvSpPr/>
            <p:nvPr/>
          </p:nvSpPr>
          <p:spPr>
            <a:xfrm>
              <a:off x="1649574" y="2738879"/>
              <a:ext cx="145893" cy="394156"/>
            </a:xfrm>
            <a:custGeom>
              <a:avLst/>
              <a:gdLst/>
              <a:ahLst/>
              <a:cxnLst/>
              <a:rect l="l" t="t" r="r" b="b"/>
              <a:pathLst>
                <a:path w="1314" h="3550" extrusionOk="0">
                  <a:moveTo>
                    <a:pt x="121" y="0"/>
                  </a:moveTo>
                  <a:lnTo>
                    <a:pt x="68" y="14"/>
                  </a:lnTo>
                  <a:lnTo>
                    <a:pt x="1" y="81"/>
                  </a:lnTo>
                  <a:lnTo>
                    <a:pt x="1" y="134"/>
                  </a:lnTo>
                  <a:lnTo>
                    <a:pt x="1" y="3429"/>
                  </a:lnTo>
                  <a:lnTo>
                    <a:pt x="1" y="3470"/>
                  </a:lnTo>
                  <a:lnTo>
                    <a:pt x="68" y="3550"/>
                  </a:lnTo>
                  <a:lnTo>
                    <a:pt x="175" y="3550"/>
                  </a:lnTo>
                  <a:lnTo>
                    <a:pt x="255" y="3470"/>
                  </a:lnTo>
                  <a:lnTo>
                    <a:pt x="255" y="3429"/>
                  </a:lnTo>
                  <a:lnTo>
                    <a:pt x="255" y="268"/>
                  </a:lnTo>
                  <a:lnTo>
                    <a:pt x="1059" y="268"/>
                  </a:lnTo>
                  <a:lnTo>
                    <a:pt x="1059" y="3429"/>
                  </a:lnTo>
                  <a:lnTo>
                    <a:pt x="1059" y="3470"/>
                  </a:lnTo>
                  <a:lnTo>
                    <a:pt x="1126" y="3550"/>
                  </a:lnTo>
                  <a:lnTo>
                    <a:pt x="1233" y="3550"/>
                  </a:lnTo>
                  <a:lnTo>
                    <a:pt x="1314" y="3470"/>
                  </a:lnTo>
                  <a:lnTo>
                    <a:pt x="1314" y="3429"/>
                  </a:lnTo>
                  <a:lnTo>
                    <a:pt x="1314" y="134"/>
                  </a:lnTo>
                  <a:lnTo>
                    <a:pt x="1314" y="81"/>
                  </a:lnTo>
                  <a:lnTo>
                    <a:pt x="1233" y="14"/>
                  </a:lnTo>
                  <a:lnTo>
                    <a:pt x="1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4"/>
            <p:cNvSpPr/>
            <p:nvPr/>
          </p:nvSpPr>
          <p:spPr>
            <a:xfrm>
              <a:off x="1231661" y="2536584"/>
              <a:ext cx="535609" cy="315436"/>
            </a:xfrm>
            <a:custGeom>
              <a:avLst/>
              <a:gdLst/>
              <a:ahLst/>
              <a:cxnLst/>
              <a:rect l="l" t="t" r="r" b="b"/>
              <a:pathLst>
                <a:path w="4824" h="2841" extrusionOk="0">
                  <a:moveTo>
                    <a:pt x="4716" y="0"/>
                  </a:moveTo>
                  <a:lnTo>
                    <a:pt x="4609" y="27"/>
                  </a:lnTo>
                  <a:lnTo>
                    <a:pt x="4582" y="67"/>
                  </a:lnTo>
                  <a:lnTo>
                    <a:pt x="4515" y="148"/>
                  </a:lnTo>
                  <a:lnTo>
                    <a:pt x="3939" y="844"/>
                  </a:lnTo>
                  <a:lnTo>
                    <a:pt x="3122" y="1527"/>
                  </a:lnTo>
                  <a:lnTo>
                    <a:pt x="2425" y="1969"/>
                  </a:lnTo>
                  <a:lnTo>
                    <a:pt x="1595" y="2318"/>
                  </a:lnTo>
                  <a:lnTo>
                    <a:pt x="657" y="2545"/>
                  </a:lnTo>
                  <a:lnTo>
                    <a:pt x="135" y="2572"/>
                  </a:lnTo>
                  <a:lnTo>
                    <a:pt x="81" y="2586"/>
                  </a:lnTo>
                  <a:lnTo>
                    <a:pt x="1" y="2666"/>
                  </a:lnTo>
                  <a:lnTo>
                    <a:pt x="1" y="2706"/>
                  </a:lnTo>
                  <a:lnTo>
                    <a:pt x="14" y="2760"/>
                  </a:lnTo>
                  <a:lnTo>
                    <a:pt x="81" y="2840"/>
                  </a:lnTo>
                  <a:lnTo>
                    <a:pt x="135" y="2840"/>
                  </a:lnTo>
                  <a:lnTo>
                    <a:pt x="684" y="2800"/>
                  </a:lnTo>
                  <a:lnTo>
                    <a:pt x="1675" y="2572"/>
                  </a:lnTo>
                  <a:lnTo>
                    <a:pt x="2532" y="2197"/>
                  </a:lnTo>
                  <a:lnTo>
                    <a:pt x="3269" y="1742"/>
                  </a:lnTo>
                  <a:lnTo>
                    <a:pt x="4126" y="1018"/>
                  </a:lnTo>
                  <a:lnTo>
                    <a:pt x="4743" y="295"/>
                  </a:lnTo>
                  <a:lnTo>
                    <a:pt x="4796" y="215"/>
                  </a:lnTo>
                  <a:lnTo>
                    <a:pt x="4823" y="161"/>
                  </a:lnTo>
                  <a:lnTo>
                    <a:pt x="4796" y="67"/>
                  </a:lnTo>
                  <a:lnTo>
                    <a:pt x="4756" y="27"/>
                  </a:lnTo>
                  <a:lnTo>
                    <a:pt x="4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4"/>
            <p:cNvSpPr/>
            <p:nvPr/>
          </p:nvSpPr>
          <p:spPr>
            <a:xfrm>
              <a:off x="1666007" y="2530589"/>
              <a:ext cx="107144" cy="104257"/>
            </a:xfrm>
            <a:custGeom>
              <a:avLst/>
              <a:gdLst/>
              <a:ahLst/>
              <a:cxnLst/>
              <a:rect l="l" t="t" r="r" b="b"/>
              <a:pathLst>
                <a:path w="965" h="939" extrusionOk="0">
                  <a:moveTo>
                    <a:pt x="804" y="1"/>
                  </a:moveTo>
                  <a:lnTo>
                    <a:pt x="107" y="135"/>
                  </a:lnTo>
                  <a:lnTo>
                    <a:pt x="67" y="148"/>
                  </a:lnTo>
                  <a:lnTo>
                    <a:pt x="0" y="229"/>
                  </a:lnTo>
                  <a:lnTo>
                    <a:pt x="14" y="282"/>
                  </a:lnTo>
                  <a:lnTo>
                    <a:pt x="27" y="336"/>
                  </a:lnTo>
                  <a:lnTo>
                    <a:pt x="107" y="389"/>
                  </a:lnTo>
                  <a:lnTo>
                    <a:pt x="161" y="389"/>
                  </a:lnTo>
                  <a:lnTo>
                    <a:pt x="697" y="282"/>
                  </a:lnTo>
                  <a:lnTo>
                    <a:pt x="697" y="805"/>
                  </a:lnTo>
                  <a:lnTo>
                    <a:pt x="697" y="858"/>
                  </a:lnTo>
                  <a:lnTo>
                    <a:pt x="777" y="938"/>
                  </a:lnTo>
                  <a:lnTo>
                    <a:pt x="884" y="938"/>
                  </a:lnTo>
                  <a:lnTo>
                    <a:pt x="951" y="858"/>
                  </a:lnTo>
                  <a:lnTo>
                    <a:pt x="965" y="805"/>
                  </a:lnTo>
                  <a:lnTo>
                    <a:pt x="965" y="121"/>
                  </a:lnTo>
                  <a:lnTo>
                    <a:pt x="951" y="68"/>
                  </a:lnTo>
                  <a:lnTo>
                    <a:pt x="911" y="28"/>
                  </a:lnTo>
                  <a:lnTo>
                    <a:pt x="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65"/>
          <p:cNvSpPr/>
          <p:nvPr/>
        </p:nvSpPr>
        <p:spPr>
          <a:xfrm>
            <a:off x="792500" y="878400"/>
            <a:ext cx="3467100" cy="105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5"/>
          <p:cNvSpPr txBox="1">
            <a:spLocks noGrp="1"/>
          </p:cNvSpPr>
          <p:nvPr>
            <p:ph type="title"/>
          </p:nvPr>
        </p:nvSpPr>
        <p:spPr>
          <a:xfrm>
            <a:off x="1600764" y="170475"/>
            <a:ext cx="1850571"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KNN							  </a:t>
            </a:r>
            <a:endParaRPr sz="3600" dirty="0"/>
          </a:p>
        </p:txBody>
      </p:sp>
      <p:sp>
        <p:nvSpPr>
          <p:cNvPr id="765" name="Google Shape;765;p65"/>
          <p:cNvSpPr txBox="1"/>
          <p:nvPr/>
        </p:nvSpPr>
        <p:spPr>
          <a:xfrm>
            <a:off x="835323" y="1270772"/>
            <a:ext cx="2087100" cy="44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lt1"/>
                </a:solidFill>
                <a:latin typeface="Roboto"/>
                <a:ea typeface="Roboto"/>
                <a:cs typeface="Roboto"/>
                <a:sym typeface="Roboto"/>
              </a:rPr>
              <a:t>Uses labels to classifies the data</a:t>
            </a:r>
            <a:endParaRPr>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a:solidFill>
                <a:schemeClr val="lt1"/>
              </a:solidFill>
              <a:latin typeface="Roboto"/>
              <a:ea typeface="Roboto"/>
              <a:cs typeface="Roboto"/>
              <a:sym typeface="Roboto"/>
            </a:endParaRPr>
          </a:p>
        </p:txBody>
      </p:sp>
      <p:sp>
        <p:nvSpPr>
          <p:cNvPr id="766" name="Google Shape;766;p65"/>
          <p:cNvSpPr txBox="1"/>
          <p:nvPr/>
        </p:nvSpPr>
        <p:spPr>
          <a:xfrm>
            <a:off x="835326" y="878401"/>
            <a:ext cx="2308200" cy="32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000" b="1">
                <a:solidFill>
                  <a:schemeClr val="lt1"/>
                </a:solidFill>
                <a:latin typeface="Fira Sans Extra Condensed"/>
                <a:ea typeface="Fira Sans Extra Condensed"/>
                <a:cs typeface="Fira Sans Extra Condensed"/>
                <a:sym typeface="Fira Sans Extra Condensed"/>
              </a:rPr>
              <a:t>Supervised Learning</a:t>
            </a:r>
            <a:endParaRPr sz="2000" b="1">
              <a:solidFill>
                <a:schemeClr val="lt1"/>
              </a:solidFill>
              <a:latin typeface="Fira Sans Extra Condensed"/>
              <a:ea typeface="Fira Sans Extra Condensed"/>
              <a:cs typeface="Fira Sans Extra Condensed"/>
              <a:sym typeface="Fira Sans Extra Condensed"/>
            </a:endParaRPr>
          </a:p>
        </p:txBody>
      </p:sp>
      <p:sp>
        <p:nvSpPr>
          <p:cNvPr id="767" name="Google Shape;767;p65"/>
          <p:cNvSpPr/>
          <p:nvPr/>
        </p:nvSpPr>
        <p:spPr>
          <a:xfrm>
            <a:off x="792500" y="2252288"/>
            <a:ext cx="3467100" cy="105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5"/>
          <p:cNvSpPr txBox="1"/>
          <p:nvPr/>
        </p:nvSpPr>
        <p:spPr>
          <a:xfrm>
            <a:off x="835325" y="2644650"/>
            <a:ext cx="2972100" cy="4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lt1"/>
                </a:solidFill>
                <a:latin typeface="Roboto"/>
                <a:ea typeface="Roboto"/>
                <a:cs typeface="Roboto"/>
                <a:sym typeface="Roboto"/>
              </a:rPr>
              <a:t>Prediction of label for a new data point based on the neighbors</a:t>
            </a:r>
            <a:endParaRPr>
              <a:solidFill>
                <a:schemeClr val="lt1"/>
              </a:solidFill>
              <a:latin typeface="Roboto"/>
              <a:ea typeface="Roboto"/>
              <a:cs typeface="Roboto"/>
              <a:sym typeface="Roboto"/>
            </a:endParaRPr>
          </a:p>
        </p:txBody>
      </p:sp>
      <p:sp>
        <p:nvSpPr>
          <p:cNvPr id="769" name="Google Shape;769;p65"/>
          <p:cNvSpPr txBox="1"/>
          <p:nvPr/>
        </p:nvSpPr>
        <p:spPr>
          <a:xfrm>
            <a:off x="835326" y="2252289"/>
            <a:ext cx="2308200" cy="32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000" b="1">
                <a:solidFill>
                  <a:schemeClr val="lt1"/>
                </a:solidFill>
                <a:latin typeface="Fira Sans Extra Condensed"/>
                <a:ea typeface="Fira Sans Extra Condensed"/>
                <a:cs typeface="Fira Sans Extra Condensed"/>
                <a:sym typeface="Fira Sans Extra Condensed"/>
              </a:rPr>
              <a:t>Purpose</a:t>
            </a:r>
            <a:endParaRPr sz="2000" b="1">
              <a:solidFill>
                <a:schemeClr val="lt1"/>
              </a:solidFill>
              <a:latin typeface="Fira Sans Extra Condensed"/>
              <a:ea typeface="Fira Sans Extra Condensed"/>
              <a:cs typeface="Fira Sans Extra Condensed"/>
              <a:sym typeface="Fira Sans Extra Condensed"/>
            </a:endParaRPr>
          </a:p>
        </p:txBody>
      </p:sp>
      <p:sp>
        <p:nvSpPr>
          <p:cNvPr id="770" name="Google Shape;770;p65"/>
          <p:cNvSpPr/>
          <p:nvPr/>
        </p:nvSpPr>
        <p:spPr>
          <a:xfrm>
            <a:off x="792500" y="3626175"/>
            <a:ext cx="3467100" cy="105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5"/>
          <p:cNvSpPr txBox="1"/>
          <p:nvPr/>
        </p:nvSpPr>
        <p:spPr>
          <a:xfrm>
            <a:off x="835325" y="4018550"/>
            <a:ext cx="2972100" cy="4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Roboto"/>
                <a:ea typeface="Roboto"/>
                <a:cs typeface="Roboto"/>
                <a:sym typeface="Roboto"/>
              </a:rPr>
              <a:t>K: number of neighbors used to classify a sample</a:t>
            </a:r>
            <a:endParaRPr>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a:solidFill>
                <a:schemeClr val="lt1"/>
              </a:solidFill>
              <a:latin typeface="Roboto"/>
              <a:ea typeface="Roboto"/>
              <a:cs typeface="Roboto"/>
              <a:sym typeface="Roboto"/>
            </a:endParaRPr>
          </a:p>
        </p:txBody>
      </p:sp>
      <p:sp>
        <p:nvSpPr>
          <p:cNvPr id="772" name="Google Shape;772;p65"/>
          <p:cNvSpPr txBox="1"/>
          <p:nvPr/>
        </p:nvSpPr>
        <p:spPr>
          <a:xfrm>
            <a:off x="835326" y="3626176"/>
            <a:ext cx="2308200" cy="32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000" b="1">
                <a:solidFill>
                  <a:schemeClr val="lt1"/>
                </a:solidFill>
                <a:latin typeface="Fira Sans Extra Condensed"/>
                <a:ea typeface="Fira Sans Extra Condensed"/>
                <a:cs typeface="Fira Sans Extra Condensed"/>
                <a:sym typeface="Fira Sans Extra Condensed"/>
              </a:rPr>
              <a:t>Non-parametric</a:t>
            </a:r>
            <a:endParaRPr sz="2000" b="1">
              <a:solidFill>
                <a:schemeClr val="lt1"/>
              </a:solidFill>
              <a:latin typeface="Fira Sans Extra Condensed"/>
              <a:ea typeface="Fira Sans Extra Condensed"/>
              <a:cs typeface="Fira Sans Extra Condensed"/>
              <a:sym typeface="Fira Sans Extra Condensed"/>
            </a:endParaRPr>
          </a:p>
        </p:txBody>
      </p:sp>
      <p:sp>
        <p:nvSpPr>
          <p:cNvPr id="773" name="Google Shape;773;p65"/>
          <p:cNvSpPr/>
          <p:nvPr/>
        </p:nvSpPr>
        <p:spPr>
          <a:xfrm>
            <a:off x="4874125" y="878400"/>
            <a:ext cx="3467100" cy="1059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5"/>
          <p:cNvSpPr txBox="1"/>
          <p:nvPr/>
        </p:nvSpPr>
        <p:spPr>
          <a:xfrm>
            <a:off x="4916950" y="1270775"/>
            <a:ext cx="2396700" cy="4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Roboto"/>
                <a:ea typeface="Roboto"/>
                <a:cs typeface="Roboto"/>
                <a:sym typeface="Roboto"/>
              </a:rPr>
              <a:t>Analyzes the pooled data without label</a:t>
            </a:r>
            <a:endParaRPr>
              <a:solidFill>
                <a:schemeClr val="lt1"/>
              </a:solidFill>
              <a:latin typeface="Roboto"/>
              <a:ea typeface="Roboto"/>
              <a:cs typeface="Roboto"/>
              <a:sym typeface="Roboto"/>
            </a:endParaRPr>
          </a:p>
          <a:p>
            <a:pPr marL="0" lvl="0" indent="0" algn="l" rtl="0">
              <a:lnSpc>
                <a:spcPct val="100000"/>
              </a:lnSpc>
              <a:spcBef>
                <a:spcPts val="1600"/>
              </a:spcBef>
              <a:spcAft>
                <a:spcPts val="0"/>
              </a:spcAft>
              <a:buNone/>
            </a:pPr>
            <a:endParaRPr>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a:solidFill>
                <a:schemeClr val="lt1"/>
              </a:solidFill>
              <a:latin typeface="Roboto"/>
              <a:ea typeface="Roboto"/>
              <a:cs typeface="Roboto"/>
              <a:sym typeface="Roboto"/>
            </a:endParaRPr>
          </a:p>
        </p:txBody>
      </p:sp>
      <p:sp>
        <p:nvSpPr>
          <p:cNvPr id="775" name="Google Shape;775;p65"/>
          <p:cNvSpPr txBox="1"/>
          <p:nvPr/>
        </p:nvSpPr>
        <p:spPr>
          <a:xfrm>
            <a:off x="4916950" y="878400"/>
            <a:ext cx="2784000" cy="32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000" b="1">
                <a:solidFill>
                  <a:schemeClr val="lt1"/>
                </a:solidFill>
                <a:latin typeface="Fira Sans Extra Condensed"/>
                <a:ea typeface="Fira Sans Extra Condensed"/>
                <a:cs typeface="Fira Sans Extra Condensed"/>
                <a:sym typeface="Fira Sans Extra Condensed"/>
              </a:rPr>
              <a:t>Unsupervised Learning</a:t>
            </a:r>
            <a:endParaRPr sz="2000" b="1">
              <a:solidFill>
                <a:schemeClr val="lt1"/>
              </a:solidFill>
              <a:latin typeface="Fira Sans Extra Condensed"/>
              <a:ea typeface="Fira Sans Extra Condensed"/>
              <a:cs typeface="Fira Sans Extra Condensed"/>
              <a:sym typeface="Fira Sans Extra Condensed"/>
            </a:endParaRPr>
          </a:p>
        </p:txBody>
      </p:sp>
      <p:sp>
        <p:nvSpPr>
          <p:cNvPr id="776" name="Google Shape;776;p65"/>
          <p:cNvSpPr/>
          <p:nvPr/>
        </p:nvSpPr>
        <p:spPr>
          <a:xfrm>
            <a:off x="4874125" y="2252288"/>
            <a:ext cx="3467100" cy="1059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5"/>
          <p:cNvSpPr txBox="1"/>
          <p:nvPr/>
        </p:nvSpPr>
        <p:spPr>
          <a:xfrm>
            <a:off x="4916950" y="2644650"/>
            <a:ext cx="2972100" cy="4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Roboto"/>
                <a:ea typeface="Roboto"/>
                <a:cs typeface="Roboto"/>
                <a:sym typeface="Roboto"/>
              </a:rPr>
              <a:t>Cluster assignments for the data points solely based on features</a:t>
            </a:r>
            <a:endParaRPr>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a:solidFill>
                <a:schemeClr val="lt1"/>
              </a:solidFill>
              <a:latin typeface="Roboto"/>
              <a:ea typeface="Roboto"/>
              <a:cs typeface="Roboto"/>
              <a:sym typeface="Roboto"/>
            </a:endParaRPr>
          </a:p>
        </p:txBody>
      </p:sp>
      <p:sp>
        <p:nvSpPr>
          <p:cNvPr id="778" name="Google Shape;778;p65"/>
          <p:cNvSpPr txBox="1"/>
          <p:nvPr/>
        </p:nvSpPr>
        <p:spPr>
          <a:xfrm>
            <a:off x="4916951" y="2252289"/>
            <a:ext cx="2308200" cy="32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000" b="1">
                <a:solidFill>
                  <a:schemeClr val="lt1"/>
                </a:solidFill>
                <a:latin typeface="Fira Sans Extra Condensed"/>
                <a:ea typeface="Fira Sans Extra Condensed"/>
                <a:cs typeface="Fira Sans Extra Condensed"/>
                <a:sym typeface="Fira Sans Extra Condensed"/>
              </a:rPr>
              <a:t>Purpose</a:t>
            </a:r>
            <a:endParaRPr sz="2000" b="1">
              <a:solidFill>
                <a:schemeClr val="lt1"/>
              </a:solidFill>
              <a:latin typeface="Fira Sans Extra Condensed"/>
              <a:ea typeface="Fira Sans Extra Condensed"/>
              <a:cs typeface="Fira Sans Extra Condensed"/>
              <a:sym typeface="Fira Sans Extra Condensed"/>
            </a:endParaRPr>
          </a:p>
        </p:txBody>
      </p:sp>
      <p:sp>
        <p:nvSpPr>
          <p:cNvPr id="779" name="Google Shape;779;p65"/>
          <p:cNvSpPr/>
          <p:nvPr/>
        </p:nvSpPr>
        <p:spPr>
          <a:xfrm>
            <a:off x="4874125" y="3626175"/>
            <a:ext cx="3467100" cy="1059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5"/>
          <p:cNvSpPr txBox="1"/>
          <p:nvPr/>
        </p:nvSpPr>
        <p:spPr>
          <a:xfrm>
            <a:off x="4916950" y="4018550"/>
            <a:ext cx="2872500" cy="4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Roboto"/>
                <a:ea typeface="Roboto"/>
                <a:cs typeface="Roboto"/>
                <a:sym typeface="Roboto"/>
              </a:rPr>
              <a:t>K: number of presumed clusters in the unlabeled data</a:t>
            </a:r>
            <a:endParaRPr>
              <a:solidFill>
                <a:schemeClr val="lt1"/>
              </a:solidFill>
              <a:latin typeface="Roboto"/>
              <a:ea typeface="Roboto"/>
              <a:cs typeface="Roboto"/>
              <a:sym typeface="Roboto"/>
            </a:endParaRPr>
          </a:p>
          <a:p>
            <a:pPr marL="0" lvl="0" indent="0" algn="l" rtl="0">
              <a:lnSpc>
                <a:spcPct val="100000"/>
              </a:lnSpc>
              <a:spcBef>
                <a:spcPts val="1600"/>
              </a:spcBef>
              <a:spcAft>
                <a:spcPts val="0"/>
              </a:spcAft>
              <a:buNone/>
            </a:pPr>
            <a:endParaRPr>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a:solidFill>
                <a:schemeClr val="lt1"/>
              </a:solidFill>
              <a:latin typeface="Roboto"/>
              <a:ea typeface="Roboto"/>
              <a:cs typeface="Roboto"/>
              <a:sym typeface="Roboto"/>
            </a:endParaRPr>
          </a:p>
        </p:txBody>
      </p:sp>
      <p:sp>
        <p:nvSpPr>
          <p:cNvPr id="781" name="Google Shape;781;p65"/>
          <p:cNvSpPr txBox="1"/>
          <p:nvPr/>
        </p:nvSpPr>
        <p:spPr>
          <a:xfrm>
            <a:off x="4916951" y="3626176"/>
            <a:ext cx="2308200" cy="32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000" b="1">
                <a:solidFill>
                  <a:schemeClr val="lt1"/>
                </a:solidFill>
                <a:latin typeface="Fira Sans Extra Condensed"/>
                <a:ea typeface="Fira Sans Extra Condensed"/>
                <a:cs typeface="Fira Sans Extra Condensed"/>
                <a:sym typeface="Fira Sans Extra Condensed"/>
              </a:rPr>
              <a:t>Non-parametric</a:t>
            </a:r>
            <a:endParaRPr sz="2000" b="1">
              <a:solidFill>
                <a:schemeClr val="lt1"/>
              </a:solidFill>
              <a:latin typeface="Fira Sans Extra Condensed"/>
              <a:ea typeface="Fira Sans Extra Condensed"/>
              <a:cs typeface="Fira Sans Extra Condensed"/>
              <a:sym typeface="Fira Sans Extra Condensed"/>
            </a:endParaRPr>
          </a:p>
        </p:txBody>
      </p:sp>
      <p:sp>
        <p:nvSpPr>
          <p:cNvPr id="782" name="Google Shape;782;p65"/>
          <p:cNvSpPr txBox="1">
            <a:spLocks noGrp="1"/>
          </p:cNvSpPr>
          <p:nvPr>
            <p:ph type="title"/>
          </p:nvPr>
        </p:nvSpPr>
        <p:spPr>
          <a:xfrm>
            <a:off x="4639075" y="170475"/>
            <a:ext cx="3937200" cy="49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	  K-Means</a:t>
            </a:r>
            <a:endParaRPr sz="36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66"/>
          <p:cNvSpPr txBox="1">
            <a:spLocks noGrp="1"/>
          </p:cNvSpPr>
          <p:nvPr>
            <p:ph type="ctrTitle"/>
          </p:nvPr>
        </p:nvSpPr>
        <p:spPr>
          <a:xfrm>
            <a:off x="730050" y="671025"/>
            <a:ext cx="7683900" cy="147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latin typeface="Arial"/>
                <a:ea typeface="Arial"/>
                <a:cs typeface="Arial"/>
                <a:sym typeface="Arial"/>
              </a:rPr>
              <a:t>LDA vs PCA</a:t>
            </a:r>
            <a:endParaRPr sz="4000">
              <a:latin typeface="Arial"/>
              <a:ea typeface="Arial"/>
              <a:cs typeface="Arial"/>
              <a:sym typeface="Arial"/>
            </a:endParaRPr>
          </a:p>
          <a:p>
            <a:pPr marL="0" lvl="0" indent="0" algn="ctr" rtl="0">
              <a:spcBef>
                <a:spcPts val="0"/>
              </a:spcBef>
              <a:spcAft>
                <a:spcPts val="0"/>
              </a:spcAft>
              <a:buNone/>
            </a:pPr>
            <a:endParaRPr sz="4000">
              <a:latin typeface="Arial"/>
              <a:ea typeface="Arial"/>
              <a:cs typeface="Arial"/>
              <a:sym typeface="Arial"/>
            </a:endParaRPr>
          </a:p>
        </p:txBody>
      </p:sp>
      <p:sp>
        <p:nvSpPr>
          <p:cNvPr id="788" name="Google Shape;788;p66"/>
          <p:cNvSpPr/>
          <p:nvPr/>
        </p:nvSpPr>
        <p:spPr>
          <a:xfrm>
            <a:off x="6754634" y="2027825"/>
            <a:ext cx="1938790" cy="3420479"/>
          </a:xfrm>
          <a:custGeom>
            <a:avLst/>
            <a:gdLst/>
            <a:ahLst/>
            <a:cxnLst/>
            <a:rect l="l" t="t" r="r" b="b"/>
            <a:pathLst>
              <a:path w="17335" h="30583" extrusionOk="0">
                <a:moveTo>
                  <a:pt x="8667" y="1"/>
                </a:moveTo>
                <a:lnTo>
                  <a:pt x="1" y="6913"/>
                </a:lnTo>
                <a:lnTo>
                  <a:pt x="3457" y="6913"/>
                </a:lnTo>
                <a:lnTo>
                  <a:pt x="3457" y="30583"/>
                </a:lnTo>
                <a:lnTo>
                  <a:pt x="13878" y="30583"/>
                </a:lnTo>
                <a:lnTo>
                  <a:pt x="13878" y="6913"/>
                </a:lnTo>
                <a:lnTo>
                  <a:pt x="17334" y="6913"/>
                </a:lnTo>
                <a:lnTo>
                  <a:pt x="17080" y="6645"/>
                </a:lnTo>
                <a:lnTo>
                  <a:pt x="14655" y="4689"/>
                </a:lnTo>
                <a:lnTo>
                  <a:pt x="9766" y="845"/>
                </a:lnTo>
                <a:lnTo>
                  <a:pt x="8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6"/>
          <p:cNvSpPr/>
          <p:nvPr/>
        </p:nvSpPr>
        <p:spPr>
          <a:xfrm>
            <a:off x="465284" y="3352830"/>
            <a:ext cx="1937336" cy="1866875"/>
          </a:xfrm>
          <a:custGeom>
            <a:avLst/>
            <a:gdLst/>
            <a:ahLst/>
            <a:cxnLst/>
            <a:rect l="l" t="t" r="r" b="b"/>
            <a:pathLst>
              <a:path w="17322" h="16692" extrusionOk="0">
                <a:moveTo>
                  <a:pt x="8668" y="1"/>
                </a:moveTo>
                <a:lnTo>
                  <a:pt x="1" y="6913"/>
                </a:lnTo>
                <a:lnTo>
                  <a:pt x="3457" y="6913"/>
                </a:lnTo>
                <a:lnTo>
                  <a:pt x="3457" y="16692"/>
                </a:lnTo>
                <a:lnTo>
                  <a:pt x="13865" y="16692"/>
                </a:lnTo>
                <a:lnTo>
                  <a:pt x="13865" y="6913"/>
                </a:lnTo>
                <a:lnTo>
                  <a:pt x="17321" y="6913"/>
                </a:lnTo>
                <a:lnTo>
                  <a:pt x="17080" y="6645"/>
                </a:lnTo>
                <a:lnTo>
                  <a:pt x="14656" y="4676"/>
                </a:lnTo>
                <a:lnTo>
                  <a:pt x="9753" y="845"/>
                </a:lnTo>
                <a:lnTo>
                  <a:pt x="86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6"/>
          <p:cNvSpPr/>
          <p:nvPr/>
        </p:nvSpPr>
        <p:spPr>
          <a:xfrm>
            <a:off x="4658704" y="3154716"/>
            <a:ext cx="1937224" cy="2217389"/>
          </a:xfrm>
          <a:custGeom>
            <a:avLst/>
            <a:gdLst/>
            <a:ahLst/>
            <a:cxnLst/>
            <a:rect l="l" t="t" r="r" b="b"/>
            <a:pathLst>
              <a:path w="17321" h="19826" extrusionOk="0">
                <a:moveTo>
                  <a:pt x="8654" y="0"/>
                </a:moveTo>
                <a:lnTo>
                  <a:pt x="1" y="6926"/>
                </a:lnTo>
                <a:lnTo>
                  <a:pt x="3457" y="6926"/>
                </a:lnTo>
                <a:lnTo>
                  <a:pt x="3457" y="19826"/>
                </a:lnTo>
                <a:lnTo>
                  <a:pt x="13865" y="19826"/>
                </a:lnTo>
                <a:lnTo>
                  <a:pt x="13865" y="6926"/>
                </a:lnTo>
                <a:lnTo>
                  <a:pt x="17321" y="6926"/>
                </a:lnTo>
                <a:lnTo>
                  <a:pt x="17080" y="6658"/>
                </a:lnTo>
                <a:lnTo>
                  <a:pt x="14655" y="4689"/>
                </a:lnTo>
                <a:lnTo>
                  <a:pt x="9752" y="844"/>
                </a:lnTo>
                <a:lnTo>
                  <a:pt x="86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6"/>
          <p:cNvSpPr/>
          <p:nvPr/>
        </p:nvSpPr>
        <p:spPr>
          <a:xfrm>
            <a:off x="2561263" y="2568551"/>
            <a:ext cx="1938790" cy="2857129"/>
          </a:xfrm>
          <a:custGeom>
            <a:avLst/>
            <a:gdLst/>
            <a:ahLst/>
            <a:cxnLst/>
            <a:rect l="l" t="t" r="r" b="b"/>
            <a:pathLst>
              <a:path w="17335" h="25546" extrusionOk="0">
                <a:moveTo>
                  <a:pt x="8667" y="1"/>
                </a:moveTo>
                <a:lnTo>
                  <a:pt x="0" y="6926"/>
                </a:lnTo>
                <a:lnTo>
                  <a:pt x="3456" y="6926"/>
                </a:lnTo>
                <a:lnTo>
                  <a:pt x="3456" y="25546"/>
                </a:lnTo>
                <a:lnTo>
                  <a:pt x="13878" y="25546"/>
                </a:lnTo>
                <a:lnTo>
                  <a:pt x="13878" y="6926"/>
                </a:lnTo>
                <a:lnTo>
                  <a:pt x="17334" y="6926"/>
                </a:lnTo>
                <a:lnTo>
                  <a:pt x="17093" y="6658"/>
                </a:lnTo>
                <a:lnTo>
                  <a:pt x="14668" y="4689"/>
                </a:lnTo>
                <a:lnTo>
                  <a:pt x="9766" y="858"/>
                </a:lnTo>
                <a:lnTo>
                  <a:pt x="86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6"/>
          <p:cNvSpPr/>
          <p:nvPr/>
        </p:nvSpPr>
        <p:spPr>
          <a:xfrm>
            <a:off x="708733" y="1463931"/>
            <a:ext cx="659834" cy="875332"/>
          </a:xfrm>
          <a:custGeom>
            <a:avLst/>
            <a:gdLst/>
            <a:ahLst/>
            <a:cxnLst/>
            <a:rect l="l" t="t" r="r" b="b"/>
            <a:pathLst>
              <a:path w="5787" h="7677" extrusionOk="0">
                <a:moveTo>
                  <a:pt x="2210" y="1"/>
                </a:moveTo>
                <a:lnTo>
                  <a:pt x="2197" y="403"/>
                </a:lnTo>
                <a:lnTo>
                  <a:pt x="2103" y="1166"/>
                </a:lnTo>
                <a:lnTo>
                  <a:pt x="1942" y="1916"/>
                </a:lnTo>
                <a:lnTo>
                  <a:pt x="1715" y="2626"/>
                </a:lnTo>
                <a:lnTo>
                  <a:pt x="1433" y="3323"/>
                </a:lnTo>
                <a:lnTo>
                  <a:pt x="1099" y="3979"/>
                </a:lnTo>
                <a:lnTo>
                  <a:pt x="697" y="4609"/>
                </a:lnTo>
                <a:lnTo>
                  <a:pt x="255" y="5185"/>
                </a:lnTo>
                <a:lnTo>
                  <a:pt x="0" y="5466"/>
                </a:lnTo>
                <a:lnTo>
                  <a:pt x="2813" y="7676"/>
                </a:lnTo>
                <a:lnTo>
                  <a:pt x="3148" y="7288"/>
                </a:lnTo>
                <a:lnTo>
                  <a:pt x="3751" y="6457"/>
                </a:lnTo>
                <a:lnTo>
                  <a:pt x="4287" y="5573"/>
                </a:lnTo>
                <a:lnTo>
                  <a:pt x="4755" y="4649"/>
                </a:lnTo>
                <a:lnTo>
                  <a:pt x="5144" y="3684"/>
                </a:lnTo>
                <a:lnTo>
                  <a:pt x="5439" y="2666"/>
                </a:lnTo>
                <a:lnTo>
                  <a:pt x="5653" y="1635"/>
                </a:lnTo>
                <a:lnTo>
                  <a:pt x="5760" y="550"/>
                </a:lnTo>
                <a:lnTo>
                  <a:pt x="57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6"/>
          <p:cNvSpPr/>
          <p:nvPr/>
        </p:nvSpPr>
        <p:spPr>
          <a:xfrm>
            <a:off x="707136" y="536839"/>
            <a:ext cx="661430" cy="876814"/>
          </a:xfrm>
          <a:custGeom>
            <a:avLst/>
            <a:gdLst/>
            <a:ahLst/>
            <a:cxnLst/>
            <a:rect l="l" t="t" r="r" b="b"/>
            <a:pathLst>
              <a:path w="5801" h="7690" extrusionOk="0">
                <a:moveTo>
                  <a:pt x="2814" y="1"/>
                </a:moveTo>
                <a:lnTo>
                  <a:pt x="1" y="2211"/>
                </a:lnTo>
                <a:lnTo>
                  <a:pt x="242" y="2492"/>
                </a:lnTo>
                <a:lnTo>
                  <a:pt x="697" y="3082"/>
                </a:lnTo>
                <a:lnTo>
                  <a:pt x="1099" y="3698"/>
                </a:lnTo>
                <a:lnTo>
                  <a:pt x="1447" y="4368"/>
                </a:lnTo>
                <a:lnTo>
                  <a:pt x="1729" y="5051"/>
                </a:lnTo>
                <a:lnTo>
                  <a:pt x="1956" y="5774"/>
                </a:lnTo>
                <a:lnTo>
                  <a:pt x="2117" y="6524"/>
                </a:lnTo>
                <a:lnTo>
                  <a:pt x="2211" y="7301"/>
                </a:lnTo>
                <a:lnTo>
                  <a:pt x="2224" y="7690"/>
                </a:lnTo>
                <a:lnTo>
                  <a:pt x="5801" y="7690"/>
                </a:lnTo>
                <a:lnTo>
                  <a:pt x="5774" y="7140"/>
                </a:lnTo>
                <a:lnTo>
                  <a:pt x="5654" y="6069"/>
                </a:lnTo>
                <a:lnTo>
                  <a:pt x="5453" y="5024"/>
                </a:lnTo>
                <a:lnTo>
                  <a:pt x="5145" y="4006"/>
                </a:lnTo>
                <a:lnTo>
                  <a:pt x="4769" y="3028"/>
                </a:lnTo>
                <a:lnTo>
                  <a:pt x="4301" y="2104"/>
                </a:lnTo>
                <a:lnTo>
                  <a:pt x="3751" y="1220"/>
                </a:lnTo>
                <a:lnTo>
                  <a:pt x="3149" y="389"/>
                </a:lnTo>
                <a:lnTo>
                  <a:pt x="28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6"/>
          <p:cNvSpPr/>
          <p:nvPr/>
        </p:nvSpPr>
        <p:spPr>
          <a:xfrm>
            <a:off x="-12" y="71069"/>
            <a:ext cx="992886" cy="681270"/>
          </a:xfrm>
          <a:custGeom>
            <a:avLst/>
            <a:gdLst/>
            <a:ahLst/>
            <a:cxnLst/>
            <a:rect l="l" t="t" r="r" b="b"/>
            <a:pathLst>
              <a:path w="8708" h="5975" extrusionOk="0">
                <a:moveTo>
                  <a:pt x="1" y="0"/>
                </a:moveTo>
                <a:lnTo>
                  <a:pt x="1" y="3577"/>
                </a:lnTo>
                <a:lnTo>
                  <a:pt x="429" y="3577"/>
                </a:lnTo>
                <a:lnTo>
                  <a:pt x="1273" y="3670"/>
                </a:lnTo>
                <a:lnTo>
                  <a:pt x="2077" y="3831"/>
                </a:lnTo>
                <a:lnTo>
                  <a:pt x="2854" y="4072"/>
                </a:lnTo>
                <a:lnTo>
                  <a:pt x="3604" y="4380"/>
                </a:lnTo>
                <a:lnTo>
                  <a:pt x="4314" y="4756"/>
                </a:lnTo>
                <a:lnTo>
                  <a:pt x="4984" y="5198"/>
                </a:lnTo>
                <a:lnTo>
                  <a:pt x="5600" y="5707"/>
                </a:lnTo>
                <a:lnTo>
                  <a:pt x="5895" y="5974"/>
                </a:lnTo>
                <a:lnTo>
                  <a:pt x="8708" y="3751"/>
                </a:lnTo>
                <a:lnTo>
                  <a:pt x="8292" y="3336"/>
                </a:lnTo>
                <a:lnTo>
                  <a:pt x="7395" y="2545"/>
                </a:lnTo>
                <a:lnTo>
                  <a:pt x="6417" y="1862"/>
                </a:lnTo>
                <a:lnTo>
                  <a:pt x="5372" y="1273"/>
                </a:lnTo>
                <a:lnTo>
                  <a:pt x="4260" y="777"/>
                </a:lnTo>
                <a:lnTo>
                  <a:pt x="3108" y="402"/>
                </a:lnTo>
                <a:lnTo>
                  <a:pt x="1889" y="148"/>
                </a:lnTo>
                <a:lnTo>
                  <a:pt x="644" y="1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6"/>
          <p:cNvSpPr/>
          <p:nvPr/>
        </p:nvSpPr>
        <p:spPr>
          <a:xfrm>
            <a:off x="-12" y="2123762"/>
            <a:ext cx="994482" cy="682866"/>
          </a:xfrm>
          <a:custGeom>
            <a:avLst/>
            <a:gdLst/>
            <a:ahLst/>
            <a:cxnLst/>
            <a:rect l="l" t="t" r="r" b="b"/>
            <a:pathLst>
              <a:path w="8722" h="5989" extrusionOk="0">
                <a:moveTo>
                  <a:pt x="5908" y="1"/>
                </a:moveTo>
                <a:lnTo>
                  <a:pt x="5613" y="282"/>
                </a:lnTo>
                <a:lnTo>
                  <a:pt x="4997" y="777"/>
                </a:lnTo>
                <a:lnTo>
                  <a:pt x="4327" y="1233"/>
                </a:lnTo>
                <a:lnTo>
                  <a:pt x="3617" y="1608"/>
                </a:lnTo>
                <a:lnTo>
                  <a:pt x="2867" y="1916"/>
                </a:lnTo>
                <a:lnTo>
                  <a:pt x="2090" y="2171"/>
                </a:lnTo>
                <a:lnTo>
                  <a:pt x="1273" y="2331"/>
                </a:lnTo>
                <a:lnTo>
                  <a:pt x="429" y="2412"/>
                </a:lnTo>
                <a:lnTo>
                  <a:pt x="1" y="2425"/>
                </a:lnTo>
                <a:lnTo>
                  <a:pt x="1" y="5988"/>
                </a:lnTo>
                <a:lnTo>
                  <a:pt x="644" y="5988"/>
                </a:lnTo>
                <a:lnTo>
                  <a:pt x="1903" y="5854"/>
                </a:lnTo>
                <a:lnTo>
                  <a:pt x="3108" y="5586"/>
                </a:lnTo>
                <a:lnTo>
                  <a:pt x="4274" y="5211"/>
                </a:lnTo>
                <a:lnTo>
                  <a:pt x="5386" y="4729"/>
                </a:lnTo>
                <a:lnTo>
                  <a:pt x="6430" y="4126"/>
                </a:lnTo>
                <a:lnTo>
                  <a:pt x="7408" y="3430"/>
                </a:lnTo>
                <a:lnTo>
                  <a:pt x="8306" y="2653"/>
                </a:lnTo>
                <a:lnTo>
                  <a:pt x="8721" y="2224"/>
                </a:lnTo>
                <a:lnTo>
                  <a:pt x="59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 name="Google Shape;796;p66"/>
          <p:cNvGrpSpPr/>
          <p:nvPr/>
        </p:nvGrpSpPr>
        <p:grpSpPr>
          <a:xfrm>
            <a:off x="15" y="1065644"/>
            <a:ext cx="711184" cy="682874"/>
            <a:chOff x="1196021" y="2530589"/>
            <a:chExt cx="666402" cy="602447"/>
          </a:xfrm>
        </p:grpSpPr>
        <p:sp>
          <p:nvSpPr>
            <p:cNvPr id="797" name="Google Shape;797;p66"/>
            <p:cNvSpPr/>
            <p:nvPr/>
          </p:nvSpPr>
          <p:spPr>
            <a:xfrm>
              <a:off x="1196021" y="3104720"/>
              <a:ext cx="666402" cy="28313"/>
            </a:xfrm>
            <a:custGeom>
              <a:avLst/>
              <a:gdLst/>
              <a:ahLst/>
              <a:cxnLst/>
              <a:rect l="l" t="t" r="r" b="b"/>
              <a:pathLst>
                <a:path w="6002" h="255" extrusionOk="0">
                  <a:moveTo>
                    <a:pt x="81" y="0"/>
                  </a:moveTo>
                  <a:lnTo>
                    <a:pt x="14" y="81"/>
                  </a:lnTo>
                  <a:lnTo>
                    <a:pt x="0" y="134"/>
                  </a:lnTo>
                  <a:lnTo>
                    <a:pt x="14" y="175"/>
                  </a:lnTo>
                  <a:lnTo>
                    <a:pt x="81" y="255"/>
                  </a:lnTo>
                  <a:lnTo>
                    <a:pt x="5921" y="255"/>
                  </a:lnTo>
                  <a:lnTo>
                    <a:pt x="6001" y="175"/>
                  </a:lnTo>
                  <a:lnTo>
                    <a:pt x="6001" y="134"/>
                  </a:lnTo>
                  <a:lnTo>
                    <a:pt x="6001" y="81"/>
                  </a:lnTo>
                  <a:lnTo>
                    <a:pt x="59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6"/>
            <p:cNvSpPr/>
            <p:nvPr/>
          </p:nvSpPr>
          <p:spPr>
            <a:xfrm>
              <a:off x="1279292" y="2918747"/>
              <a:ext cx="147337" cy="214288"/>
            </a:xfrm>
            <a:custGeom>
              <a:avLst/>
              <a:gdLst/>
              <a:ahLst/>
              <a:cxnLst/>
              <a:rect l="l" t="t" r="r" b="b"/>
              <a:pathLst>
                <a:path w="1327" h="1930" extrusionOk="0">
                  <a:moveTo>
                    <a:pt x="134" y="1"/>
                  </a:moveTo>
                  <a:lnTo>
                    <a:pt x="81" y="14"/>
                  </a:lnTo>
                  <a:lnTo>
                    <a:pt x="14" y="81"/>
                  </a:lnTo>
                  <a:lnTo>
                    <a:pt x="0" y="135"/>
                  </a:lnTo>
                  <a:lnTo>
                    <a:pt x="0" y="1809"/>
                  </a:lnTo>
                  <a:lnTo>
                    <a:pt x="14" y="1850"/>
                  </a:lnTo>
                  <a:lnTo>
                    <a:pt x="81" y="1930"/>
                  </a:lnTo>
                  <a:lnTo>
                    <a:pt x="188" y="1930"/>
                  </a:lnTo>
                  <a:lnTo>
                    <a:pt x="255" y="1850"/>
                  </a:lnTo>
                  <a:lnTo>
                    <a:pt x="268" y="1809"/>
                  </a:lnTo>
                  <a:lnTo>
                    <a:pt x="268" y="269"/>
                  </a:lnTo>
                  <a:lnTo>
                    <a:pt x="1059" y="269"/>
                  </a:lnTo>
                  <a:lnTo>
                    <a:pt x="1059" y="1809"/>
                  </a:lnTo>
                  <a:lnTo>
                    <a:pt x="1072" y="1850"/>
                  </a:lnTo>
                  <a:lnTo>
                    <a:pt x="1139" y="1930"/>
                  </a:lnTo>
                  <a:lnTo>
                    <a:pt x="1246" y="1930"/>
                  </a:lnTo>
                  <a:lnTo>
                    <a:pt x="1313" y="1850"/>
                  </a:lnTo>
                  <a:lnTo>
                    <a:pt x="1327" y="1809"/>
                  </a:lnTo>
                  <a:lnTo>
                    <a:pt x="1327" y="135"/>
                  </a:lnTo>
                  <a:lnTo>
                    <a:pt x="1313"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6"/>
            <p:cNvSpPr/>
            <p:nvPr/>
          </p:nvSpPr>
          <p:spPr>
            <a:xfrm>
              <a:off x="1463712" y="2823595"/>
              <a:ext cx="147337" cy="309441"/>
            </a:xfrm>
            <a:custGeom>
              <a:avLst/>
              <a:gdLst/>
              <a:ahLst/>
              <a:cxnLst/>
              <a:rect l="l" t="t" r="r" b="b"/>
              <a:pathLst>
                <a:path w="1327" h="2787" extrusionOk="0">
                  <a:moveTo>
                    <a:pt x="134" y="1"/>
                  </a:moveTo>
                  <a:lnTo>
                    <a:pt x="81" y="14"/>
                  </a:lnTo>
                  <a:lnTo>
                    <a:pt x="14" y="81"/>
                  </a:lnTo>
                  <a:lnTo>
                    <a:pt x="0" y="135"/>
                  </a:lnTo>
                  <a:lnTo>
                    <a:pt x="0" y="2666"/>
                  </a:lnTo>
                  <a:lnTo>
                    <a:pt x="14" y="2707"/>
                  </a:lnTo>
                  <a:lnTo>
                    <a:pt x="81" y="2787"/>
                  </a:lnTo>
                  <a:lnTo>
                    <a:pt x="188" y="2787"/>
                  </a:lnTo>
                  <a:lnTo>
                    <a:pt x="268" y="2707"/>
                  </a:lnTo>
                  <a:lnTo>
                    <a:pt x="268" y="2666"/>
                  </a:lnTo>
                  <a:lnTo>
                    <a:pt x="268" y="269"/>
                  </a:lnTo>
                  <a:lnTo>
                    <a:pt x="1059" y="269"/>
                  </a:lnTo>
                  <a:lnTo>
                    <a:pt x="1059" y="2666"/>
                  </a:lnTo>
                  <a:lnTo>
                    <a:pt x="1072" y="2707"/>
                  </a:lnTo>
                  <a:lnTo>
                    <a:pt x="1139" y="2787"/>
                  </a:lnTo>
                  <a:lnTo>
                    <a:pt x="1246" y="2787"/>
                  </a:lnTo>
                  <a:lnTo>
                    <a:pt x="1327" y="2707"/>
                  </a:lnTo>
                  <a:lnTo>
                    <a:pt x="1327" y="2666"/>
                  </a:lnTo>
                  <a:lnTo>
                    <a:pt x="1327" y="135"/>
                  </a:lnTo>
                  <a:lnTo>
                    <a:pt x="1327"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6"/>
            <p:cNvSpPr/>
            <p:nvPr/>
          </p:nvSpPr>
          <p:spPr>
            <a:xfrm>
              <a:off x="1649574" y="2738879"/>
              <a:ext cx="145893" cy="394156"/>
            </a:xfrm>
            <a:custGeom>
              <a:avLst/>
              <a:gdLst/>
              <a:ahLst/>
              <a:cxnLst/>
              <a:rect l="l" t="t" r="r" b="b"/>
              <a:pathLst>
                <a:path w="1314" h="3550" extrusionOk="0">
                  <a:moveTo>
                    <a:pt x="121" y="0"/>
                  </a:moveTo>
                  <a:lnTo>
                    <a:pt x="68" y="14"/>
                  </a:lnTo>
                  <a:lnTo>
                    <a:pt x="1" y="81"/>
                  </a:lnTo>
                  <a:lnTo>
                    <a:pt x="1" y="134"/>
                  </a:lnTo>
                  <a:lnTo>
                    <a:pt x="1" y="3429"/>
                  </a:lnTo>
                  <a:lnTo>
                    <a:pt x="1" y="3470"/>
                  </a:lnTo>
                  <a:lnTo>
                    <a:pt x="68" y="3550"/>
                  </a:lnTo>
                  <a:lnTo>
                    <a:pt x="175" y="3550"/>
                  </a:lnTo>
                  <a:lnTo>
                    <a:pt x="255" y="3470"/>
                  </a:lnTo>
                  <a:lnTo>
                    <a:pt x="255" y="3429"/>
                  </a:lnTo>
                  <a:lnTo>
                    <a:pt x="255" y="268"/>
                  </a:lnTo>
                  <a:lnTo>
                    <a:pt x="1059" y="268"/>
                  </a:lnTo>
                  <a:lnTo>
                    <a:pt x="1059" y="3429"/>
                  </a:lnTo>
                  <a:lnTo>
                    <a:pt x="1059" y="3470"/>
                  </a:lnTo>
                  <a:lnTo>
                    <a:pt x="1126" y="3550"/>
                  </a:lnTo>
                  <a:lnTo>
                    <a:pt x="1233" y="3550"/>
                  </a:lnTo>
                  <a:lnTo>
                    <a:pt x="1314" y="3470"/>
                  </a:lnTo>
                  <a:lnTo>
                    <a:pt x="1314" y="3429"/>
                  </a:lnTo>
                  <a:lnTo>
                    <a:pt x="1314" y="134"/>
                  </a:lnTo>
                  <a:lnTo>
                    <a:pt x="1314" y="81"/>
                  </a:lnTo>
                  <a:lnTo>
                    <a:pt x="1233" y="14"/>
                  </a:lnTo>
                  <a:lnTo>
                    <a:pt x="1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6"/>
            <p:cNvSpPr/>
            <p:nvPr/>
          </p:nvSpPr>
          <p:spPr>
            <a:xfrm>
              <a:off x="1231661" y="2536584"/>
              <a:ext cx="535609" cy="315436"/>
            </a:xfrm>
            <a:custGeom>
              <a:avLst/>
              <a:gdLst/>
              <a:ahLst/>
              <a:cxnLst/>
              <a:rect l="l" t="t" r="r" b="b"/>
              <a:pathLst>
                <a:path w="4824" h="2841" extrusionOk="0">
                  <a:moveTo>
                    <a:pt x="4716" y="0"/>
                  </a:moveTo>
                  <a:lnTo>
                    <a:pt x="4609" y="27"/>
                  </a:lnTo>
                  <a:lnTo>
                    <a:pt x="4582" y="67"/>
                  </a:lnTo>
                  <a:lnTo>
                    <a:pt x="4515" y="148"/>
                  </a:lnTo>
                  <a:lnTo>
                    <a:pt x="3939" y="844"/>
                  </a:lnTo>
                  <a:lnTo>
                    <a:pt x="3122" y="1527"/>
                  </a:lnTo>
                  <a:lnTo>
                    <a:pt x="2425" y="1969"/>
                  </a:lnTo>
                  <a:lnTo>
                    <a:pt x="1595" y="2318"/>
                  </a:lnTo>
                  <a:lnTo>
                    <a:pt x="657" y="2545"/>
                  </a:lnTo>
                  <a:lnTo>
                    <a:pt x="135" y="2572"/>
                  </a:lnTo>
                  <a:lnTo>
                    <a:pt x="81" y="2586"/>
                  </a:lnTo>
                  <a:lnTo>
                    <a:pt x="1" y="2666"/>
                  </a:lnTo>
                  <a:lnTo>
                    <a:pt x="1" y="2706"/>
                  </a:lnTo>
                  <a:lnTo>
                    <a:pt x="14" y="2760"/>
                  </a:lnTo>
                  <a:lnTo>
                    <a:pt x="81" y="2840"/>
                  </a:lnTo>
                  <a:lnTo>
                    <a:pt x="135" y="2840"/>
                  </a:lnTo>
                  <a:lnTo>
                    <a:pt x="684" y="2800"/>
                  </a:lnTo>
                  <a:lnTo>
                    <a:pt x="1675" y="2572"/>
                  </a:lnTo>
                  <a:lnTo>
                    <a:pt x="2532" y="2197"/>
                  </a:lnTo>
                  <a:lnTo>
                    <a:pt x="3269" y="1742"/>
                  </a:lnTo>
                  <a:lnTo>
                    <a:pt x="4126" y="1018"/>
                  </a:lnTo>
                  <a:lnTo>
                    <a:pt x="4743" y="295"/>
                  </a:lnTo>
                  <a:lnTo>
                    <a:pt x="4796" y="215"/>
                  </a:lnTo>
                  <a:lnTo>
                    <a:pt x="4823" y="161"/>
                  </a:lnTo>
                  <a:lnTo>
                    <a:pt x="4796" y="67"/>
                  </a:lnTo>
                  <a:lnTo>
                    <a:pt x="4756" y="27"/>
                  </a:lnTo>
                  <a:lnTo>
                    <a:pt x="4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6"/>
            <p:cNvSpPr/>
            <p:nvPr/>
          </p:nvSpPr>
          <p:spPr>
            <a:xfrm>
              <a:off x="1666007" y="2530589"/>
              <a:ext cx="107144" cy="104257"/>
            </a:xfrm>
            <a:custGeom>
              <a:avLst/>
              <a:gdLst/>
              <a:ahLst/>
              <a:cxnLst/>
              <a:rect l="l" t="t" r="r" b="b"/>
              <a:pathLst>
                <a:path w="965" h="939" extrusionOk="0">
                  <a:moveTo>
                    <a:pt x="804" y="1"/>
                  </a:moveTo>
                  <a:lnTo>
                    <a:pt x="107" y="135"/>
                  </a:lnTo>
                  <a:lnTo>
                    <a:pt x="67" y="148"/>
                  </a:lnTo>
                  <a:lnTo>
                    <a:pt x="0" y="229"/>
                  </a:lnTo>
                  <a:lnTo>
                    <a:pt x="14" y="282"/>
                  </a:lnTo>
                  <a:lnTo>
                    <a:pt x="27" y="336"/>
                  </a:lnTo>
                  <a:lnTo>
                    <a:pt x="107" y="389"/>
                  </a:lnTo>
                  <a:lnTo>
                    <a:pt x="161" y="389"/>
                  </a:lnTo>
                  <a:lnTo>
                    <a:pt x="697" y="282"/>
                  </a:lnTo>
                  <a:lnTo>
                    <a:pt x="697" y="805"/>
                  </a:lnTo>
                  <a:lnTo>
                    <a:pt x="697" y="858"/>
                  </a:lnTo>
                  <a:lnTo>
                    <a:pt x="777" y="938"/>
                  </a:lnTo>
                  <a:lnTo>
                    <a:pt x="884" y="938"/>
                  </a:lnTo>
                  <a:lnTo>
                    <a:pt x="951" y="858"/>
                  </a:lnTo>
                  <a:lnTo>
                    <a:pt x="965" y="805"/>
                  </a:lnTo>
                  <a:lnTo>
                    <a:pt x="965" y="121"/>
                  </a:lnTo>
                  <a:lnTo>
                    <a:pt x="951" y="68"/>
                  </a:lnTo>
                  <a:lnTo>
                    <a:pt x="911" y="28"/>
                  </a:lnTo>
                  <a:lnTo>
                    <a:pt x="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67"/>
          <p:cNvSpPr/>
          <p:nvPr/>
        </p:nvSpPr>
        <p:spPr>
          <a:xfrm>
            <a:off x="792500" y="878400"/>
            <a:ext cx="3467100" cy="105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7"/>
          <p:cNvSpPr txBox="1">
            <a:spLocks noGrp="1"/>
          </p:cNvSpPr>
          <p:nvPr>
            <p:ph type="title"/>
          </p:nvPr>
        </p:nvSpPr>
        <p:spPr>
          <a:xfrm>
            <a:off x="935000" y="236750"/>
            <a:ext cx="31821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LDA</a:t>
            </a:r>
            <a:endParaRPr sz="3600"/>
          </a:p>
        </p:txBody>
      </p:sp>
      <p:sp>
        <p:nvSpPr>
          <p:cNvPr id="809" name="Google Shape;809;p67"/>
          <p:cNvSpPr txBox="1"/>
          <p:nvPr/>
        </p:nvSpPr>
        <p:spPr>
          <a:xfrm>
            <a:off x="835323" y="1270772"/>
            <a:ext cx="2087100" cy="44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lt1"/>
                </a:solidFill>
                <a:latin typeface="Roboto"/>
                <a:ea typeface="Roboto"/>
                <a:cs typeface="Roboto"/>
                <a:sym typeface="Roboto"/>
              </a:rPr>
              <a:t>Uses labels to classifies the data</a:t>
            </a:r>
            <a:endParaRPr>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a:solidFill>
                <a:schemeClr val="lt1"/>
              </a:solidFill>
              <a:latin typeface="Roboto"/>
              <a:ea typeface="Roboto"/>
              <a:cs typeface="Roboto"/>
              <a:sym typeface="Roboto"/>
            </a:endParaRPr>
          </a:p>
        </p:txBody>
      </p:sp>
      <p:sp>
        <p:nvSpPr>
          <p:cNvPr id="810" name="Google Shape;810;p67"/>
          <p:cNvSpPr txBox="1"/>
          <p:nvPr/>
        </p:nvSpPr>
        <p:spPr>
          <a:xfrm>
            <a:off x="835326" y="878401"/>
            <a:ext cx="2308200" cy="32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000" b="1">
                <a:solidFill>
                  <a:schemeClr val="lt1"/>
                </a:solidFill>
                <a:latin typeface="Fira Sans Extra Condensed"/>
                <a:ea typeface="Fira Sans Extra Condensed"/>
                <a:cs typeface="Fira Sans Extra Condensed"/>
                <a:sym typeface="Fira Sans Extra Condensed"/>
              </a:rPr>
              <a:t>Supervised Learning</a:t>
            </a:r>
            <a:endParaRPr sz="2000" b="1">
              <a:solidFill>
                <a:schemeClr val="lt1"/>
              </a:solidFill>
              <a:latin typeface="Fira Sans Extra Condensed"/>
              <a:ea typeface="Fira Sans Extra Condensed"/>
              <a:cs typeface="Fira Sans Extra Condensed"/>
              <a:sym typeface="Fira Sans Extra Condensed"/>
            </a:endParaRPr>
          </a:p>
        </p:txBody>
      </p:sp>
      <p:sp>
        <p:nvSpPr>
          <p:cNvPr id="811" name="Google Shape;811;p67"/>
          <p:cNvSpPr/>
          <p:nvPr/>
        </p:nvSpPr>
        <p:spPr>
          <a:xfrm>
            <a:off x="792500" y="2252288"/>
            <a:ext cx="3467100" cy="105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7"/>
          <p:cNvSpPr txBox="1"/>
          <p:nvPr/>
        </p:nvSpPr>
        <p:spPr>
          <a:xfrm>
            <a:off x="835325" y="2644650"/>
            <a:ext cx="3370200" cy="4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Roboto"/>
                <a:ea typeface="Roboto"/>
                <a:cs typeface="Roboto"/>
                <a:sym typeface="Roboto"/>
              </a:rPr>
              <a:t>Useful for predicting new observations and identifying essential features</a:t>
            </a:r>
            <a:endParaRPr>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a:solidFill>
                <a:schemeClr val="lt1"/>
              </a:solidFill>
              <a:latin typeface="Roboto"/>
              <a:ea typeface="Roboto"/>
              <a:cs typeface="Roboto"/>
              <a:sym typeface="Roboto"/>
            </a:endParaRPr>
          </a:p>
        </p:txBody>
      </p:sp>
      <p:sp>
        <p:nvSpPr>
          <p:cNvPr id="813" name="Google Shape;813;p67"/>
          <p:cNvSpPr txBox="1"/>
          <p:nvPr/>
        </p:nvSpPr>
        <p:spPr>
          <a:xfrm>
            <a:off x="835326" y="2252289"/>
            <a:ext cx="2308200" cy="32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000" b="1">
                <a:solidFill>
                  <a:schemeClr val="lt1"/>
                </a:solidFill>
                <a:latin typeface="Fira Sans Extra Condensed"/>
                <a:ea typeface="Fira Sans Extra Condensed"/>
                <a:cs typeface="Fira Sans Extra Condensed"/>
                <a:sym typeface="Fira Sans Extra Condensed"/>
              </a:rPr>
              <a:t>Classification</a:t>
            </a:r>
            <a:endParaRPr sz="2000" b="1">
              <a:solidFill>
                <a:schemeClr val="lt1"/>
              </a:solidFill>
              <a:latin typeface="Fira Sans Extra Condensed"/>
              <a:ea typeface="Fira Sans Extra Condensed"/>
              <a:cs typeface="Fira Sans Extra Condensed"/>
              <a:sym typeface="Fira Sans Extra Condensed"/>
            </a:endParaRPr>
          </a:p>
        </p:txBody>
      </p:sp>
      <p:sp>
        <p:nvSpPr>
          <p:cNvPr id="814" name="Google Shape;814;p67"/>
          <p:cNvSpPr/>
          <p:nvPr/>
        </p:nvSpPr>
        <p:spPr>
          <a:xfrm>
            <a:off x="792500" y="3626175"/>
            <a:ext cx="3467100" cy="105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7"/>
          <p:cNvSpPr txBox="1"/>
          <p:nvPr/>
        </p:nvSpPr>
        <p:spPr>
          <a:xfrm>
            <a:off x="835325" y="4018550"/>
            <a:ext cx="2717700" cy="4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Roboto"/>
                <a:ea typeface="Roboto"/>
                <a:cs typeface="Roboto"/>
                <a:sym typeface="Roboto"/>
              </a:rPr>
              <a:t>First LD leads to the maximum separation of the data</a:t>
            </a:r>
            <a:endParaRPr>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a:solidFill>
                <a:schemeClr val="lt1"/>
              </a:solidFill>
              <a:latin typeface="Roboto"/>
              <a:ea typeface="Roboto"/>
              <a:cs typeface="Roboto"/>
              <a:sym typeface="Roboto"/>
            </a:endParaRPr>
          </a:p>
        </p:txBody>
      </p:sp>
      <p:sp>
        <p:nvSpPr>
          <p:cNvPr id="816" name="Google Shape;816;p67"/>
          <p:cNvSpPr txBox="1"/>
          <p:nvPr/>
        </p:nvSpPr>
        <p:spPr>
          <a:xfrm>
            <a:off x="835326" y="3626176"/>
            <a:ext cx="2308200" cy="32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000" b="1">
                <a:solidFill>
                  <a:schemeClr val="lt1"/>
                </a:solidFill>
                <a:latin typeface="Fira Sans Extra Condensed"/>
                <a:ea typeface="Fira Sans Extra Condensed"/>
                <a:cs typeface="Fira Sans Extra Condensed"/>
                <a:sym typeface="Fira Sans Extra Condensed"/>
              </a:rPr>
              <a:t>Linear Functions</a:t>
            </a:r>
            <a:endParaRPr sz="2000" b="1">
              <a:solidFill>
                <a:schemeClr val="lt1"/>
              </a:solidFill>
              <a:latin typeface="Fira Sans Extra Condensed"/>
              <a:ea typeface="Fira Sans Extra Condensed"/>
              <a:cs typeface="Fira Sans Extra Condensed"/>
              <a:sym typeface="Fira Sans Extra Condensed"/>
            </a:endParaRPr>
          </a:p>
        </p:txBody>
      </p:sp>
      <p:sp>
        <p:nvSpPr>
          <p:cNvPr id="817" name="Google Shape;817;p67"/>
          <p:cNvSpPr/>
          <p:nvPr/>
        </p:nvSpPr>
        <p:spPr>
          <a:xfrm>
            <a:off x="4874125" y="878400"/>
            <a:ext cx="3467100" cy="1059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7"/>
          <p:cNvSpPr txBox="1"/>
          <p:nvPr/>
        </p:nvSpPr>
        <p:spPr>
          <a:xfrm>
            <a:off x="4916950" y="1270775"/>
            <a:ext cx="2396700" cy="4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Roboto"/>
                <a:ea typeface="Roboto"/>
                <a:cs typeface="Roboto"/>
                <a:sym typeface="Roboto"/>
              </a:rPr>
              <a:t>Analyzes the pooled data without label</a:t>
            </a:r>
            <a:endParaRPr>
              <a:solidFill>
                <a:schemeClr val="lt1"/>
              </a:solidFill>
              <a:latin typeface="Roboto"/>
              <a:ea typeface="Roboto"/>
              <a:cs typeface="Roboto"/>
              <a:sym typeface="Roboto"/>
            </a:endParaRPr>
          </a:p>
          <a:p>
            <a:pPr marL="0" lvl="0" indent="0" algn="l" rtl="0">
              <a:lnSpc>
                <a:spcPct val="100000"/>
              </a:lnSpc>
              <a:spcBef>
                <a:spcPts val="1600"/>
              </a:spcBef>
              <a:spcAft>
                <a:spcPts val="0"/>
              </a:spcAft>
              <a:buNone/>
            </a:pPr>
            <a:endParaRPr>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a:solidFill>
                <a:schemeClr val="lt1"/>
              </a:solidFill>
              <a:latin typeface="Roboto"/>
              <a:ea typeface="Roboto"/>
              <a:cs typeface="Roboto"/>
              <a:sym typeface="Roboto"/>
            </a:endParaRPr>
          </a:p>
        </p:txBody>
      </p:sp>
      <p:sp>
        <p:nvSpPr>
          <p:cNvPr id="819" name="Google Shape;819;p67"/>
          <p:cNvSpPr txBox="1"/>
          <p:nvPr/>
        </p:nvSpPr>
        <p:spPr>
          <a:xfrm>
            <a:off x="4916950" y="878400"/>
            <a:ext cx="2784000" cy="32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000" b="1">
                <a:solidFill>
                  <a:schemeClr val="lt1"/>
                </a:solidFill>
                <a:latin typeface="Fira Sans Extra Condensed"/>
                <a:ea typeface="Fira Sans Extra Condensed"/>
                <a:cs typeface="Fira Sans Extra Condensed"/>
                <a:sym typeface="Fira Sans Extra Condensed"/>
              </a:rPr>
              <a:t>Unsupervised Learning</a:t>
            </a:r>
            <a:endParaRPr sz="2000" b="1">
              <a:solidFill>
                <a:schemeClr val="lt1"/>
              </a:solidFill>
              <a:latin typeface="Fira Sans Extra Condensed"/>
              <a:ea typeface="Fira Sans Extra Condensed"/>
              <a:cs typeface="Fira Sans Extra Condensed"/>
              <a:sym typeface="Fira Sans Extra Condensed"/>
            </a:endParaRPr>
          </a:p>
        </p:txBody>
      </p:sp>
      <p:sp>
        <p:nvSpPr>
          <p:cNvPr id="820" name="Google Shape;820;p67"/>
          <p:cNvSpPr/>
          <p:nvPr/>
        </p:nvSpPr>
        <p:spPr>
          <a:xfrm>
            <a:off x="4874125" y="2252288"/>
            <a:ext cx="3467100" cy="1059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7"/>
          <p:cNvSpPr txBox="1"/>
          <p:nvPr/>
        </p:nvSpPr>
        <p:spPr>
          <a:xfrm>
            <a:off x="4916950" y="2644650"/>
            <a:ext cx="3182100" cy="4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Roboto"/>
                <a:ea typeface="Roboto"/>
                <a:cs typeface="Roboto"/>
                <a:sym typeface="Roboto"/>
              </a:rPr>
              <a:t>Useful for data visualization, noise reduction, and feature extraction</a:t>
            </a:r>
            <a:endParaRPr>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a:solidFill>
                <a:schemeClr val="lt1"/>
              </a:solidFill>
              <a:latin typeface="Roboto"/>
              <a:ea typeface="Roboto"/>
              <a:cs typeface="Roboto"/>
              <a:sym typeface="Roboto"/>
            </a:endParaRPr>
          </a:p>
        </p:txBody>
      </p:sp>
      <p:sp>
        <p:nvSpPr>
          <p:cNvPr id="822" name="Google Shape;822;p67"/>
          <p:cNvSpPr txBox="1"/>
          <p:nvPr/>
        </p:nvSpPr>
        <p:spPr>
          <a:xfrm>
            <a:off x="4916951" y="2252289"/>
            <a:ext cx="2308200" cy="32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000" b="1">
                <a:solidFill>
                  <a:schemeClr val="lt1"/>
                </a:solidFill>
                <a:latin typeface="Fira Sans Extra Condensed"/>
                <a:ea typeface="Fira Sans Extra Condensed"/>
                <a:cs typeface="Fira Sans Extra Condensed"/>
                <a:sym typeface="Fira Sans Extra Condensed"/>
              </a:rPr>
              <a:t>Dimension Reduction</a:t>
            </a:r>
            <a:endParaRPr sz="2000" b="1">
              <a:solidFill>
                <a:schemeClr val="lt1"/>
              </a:solidFill>
              <a:latin typeface="Fira Sans Extra Condensed"/>
              <a:ea typeface="Fira Sans Extra Condensed"/>
              <a:cs typeface="Fira Sans Extra Condensed"/>
              <a:sym typeface="Fira Sans Extra Condensed"/>
            </a:endParaRPr>
          </a:p>
        </p:txBody>
      </p:sp>
      <p:sp>
        <p:nvSpPr>
          <p:cNvPr id="823" name="Google Shape;823;p67"/>
          <p:cNvSpPr/>
          <p:nvPr/>
        </p:nvSpPr>
        <p:spPr>
          <a:xfrm>
            <a:off x="4874125" y="3626175"/>
            <a:ext cx="3467100" cy="1059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7"/>
          <p:cNvSpPr txBox="1"/>
          <p:nvPr/>
        </p:nvSpPr>
        <p:spPr>
          <a:xfrm>
            <a:off x="4916950" y="4018550"/>
            <a:ext cx="2396700" cy="4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Roboto"/>
                <a:ea typeface="Roboto"/>
                <a:cs typeface="Roboto"/>
                <a:sym typeface="Roboto"/>
              </a:rPr>
              <a:t>First PC explains the most variance of the data</a:t>
            </a:r>
            <a:endParaRPr>
              <a:solidFill>
                <a:schemeClr val="lt1"/>
              </a:solidFill>
              <a:latin typeface="Roboto"/>
              <a:ea typeface="Roboto"/>
              <a:cs typeface="Roboto"/>
              <a:sym typeface="Roboto"/>
            </a:endParaRPr>
          </a:p>
          <a:p>
            <a:pPr marL="0" lvl="0" indent="0" algn="l" rtl="0">
              <a:lnSpc>
                <a:spcPct val="100000"/>
              </a:lnSpc>
              <a:spcBef>
                <a:spcPts val="1600"/>
              </a:spcBef>
              <a:spcAft>
                <a:spcPts val="0"/>
              </a:spcAft>
              <a:buNone/>
            </a:pPr>
            <a:endParaRPr>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a:solidFill>
                <a:schemeClr val="lt1"/>
              </a:solidFill>
              <a:latin typeface="Roboto"/>
              <a:ea typeface="Roboto"/>
              <a:cs typeface="Roboto"/>
              <a:sym typeface="Roboto"/>
            </a:endParaRPr>
          </a:p>
        </p:txBody>
      </p:sp>
      <p:sp>
        <p:nvSpPr>
          <p:cNvPr id="825" name="Google Shape;825;p67"/>
          <p:cNvSpPr txBox="1"/>
          <p:nvPr/>
        </p:nvSpPr>
        <p:spPr>
          <a:xfrm>
            <a:off x="4916951" y="3626176"/>
            <a:ext cx="2308200" cy="32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000" b="1">
                <a:solidFill>
                  <a:schemeClr val="lt1"/>
                </a:solidFill>
                <a:latin typeface="Fira Sans Extra Condensed"/>
                <a:ea typeface="Fira Sans Extra Condensed"/>
                <a:cs typeface="Fira Sans Extra Condensed"/>
                <a:sym typeface="Fira Sans Extra Condensed"/>
              </a:rPr>
              <a:t>Linear Functions</a:t>
            </a:r>
            <a:endParaRPr sz="2000" b="1">
              <a:solidFill>
                <a:schemeClr val="lt1"/>
              </a:solidFill>
              <a:latin typeface="Fira Sans Extra Condensed"/>
              <a:ea typeface="Fira Sans Extra Condensed"/>
              <a:cs typeface="Fira Sans Extra Condensed"/>
              <a:sym typeface="Fira Sans Extra Condensed"/>
            </a:endParaRPr>
          </a:p>
        </p:txBody>
      </p:sp>
      <p:sp>
        <p:nvSpPr>
          <p:cNvPr id="826" name="Google Shape;826;p67"/>
          <p:cNvSpPr txBox="1">
            <a:spLocks noGrp="1"/>
          </p:cNvSpPr>
          <p:nvPr>
            <p:ph type="title"/>
          </p:nvPr>
        </p:nvSpPr>
        <p:spPr>
          <a:xfrm>
            <a:off x="4916950" y="236750"/>
            <a:ext cx="31821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PCA</a:t>
            </a:r>
            <a:endParaRPr sz="3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pic>
        <p:nvPicPr>
          <p:cNvPr id="831" name="Google Shape;831;p68"/>
          <p:cNvPicPr preferRelativeResize="0"/>
          <p:nvPr/>
        </p:nvPicPr>
        <p:blipFill>
          <a:blip r:embed="rId3">
            <a:alphaModFix/>
          </a:blip>
          <a:stretch>
            <a:fillRect/>
          </a:stretch>
        </p:blipFill>
        <p:spPr>
          <a:xfrm>
            <a:off x="-44250" y="0"/>
            <a:ext cx="9188251"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29"/>
          <p:cNvSpPr txBox="1">
            <a:spLocks noGrp="1"/>
          </p:cNvSpPr>
          <p:nvPr>
            <p:ph type="title"/>
          </p:nvPr>
        </p:nvSpPr>
        <p:spPr>
          <a:xfrm>
            <a:off x="188700" y="251125"/>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Features In the Dataset</a:t>
            </a:r>
            <a:endParaRPr sz="2600"/>
          </a:p>
        </p:txBody>
      </p:sp>
      <p:sp>
        <p:nvSpPr>
          <p:cNvPr id="373" name="Google Shape;373;p29"/>
          <p:cNvSpPr txBox="1"/>
          <p:nvPr/>
        </p:nvSpPr>
        <p:spPr>
          <a:xfrm>
            <a:off x="805975" y="1083800"/>
            <a:ext cx="765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374" name="Google Shape;374;p29"/>
          <p:cNvSpPr txBox="1"/>
          <p:nvPr/>
        </p:nvSpPr>
        <p:spPr>
          <a:xfrm>
            <a:off x="188700" y="826550"/>
            <a:ext cx="8955300" cy="37620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
                <a:solidFill>
                  <a:srgbClr val="212121"/>
                </a:solidFill>
                <a:highlight>
                  <a:srgbClr val="FFFFFF"/>
                </a:highlight>
                <a:latin typeface="Roboto"/>
                <a:ea typeface="Roboto"/>
                <a:cs typeface="Roboto"/>
                <a:sym typeface="Roboto"/>
              </a:rPr>
              <a:t>1.) Area (A): The area of a bean zone and the number of pixels within its boundaries.</a:t>
            </a:r>
            <a:endParaRPr>
              <a:solidFill>
                <a:srgbClr val="212121"/>
              </a:solidFill>
              <a:highlight>
                <a:srgbClr val="FFFFFF"/>
              </a:highlight>
              <a:latin typeface="Roboto"/>
              <a:ea typeface="Roboto"/>
              <a:cs typeface="Roboto"/>
              <a:sym typeface="Roboto"/>
            </a:endParaRPr>
          </a:p>
          <a:p>
            <a:pPr marL="0" lvl="0" indent="0" algn="l" rtl="0">
              <a:lnSpc>
                <a:spcPct val="120000"/>
              </a:lnSpc>
              <a:spcBef>
                <a:spcPts val="0"/>
              </a:spcBef>
              <a:spcAft>
                <a:spcPts val="0"/>
              </a:spcAft>
              <a:buNone/>
            </a:pPr>
            <a:r>
              <a:rPr lang="en">
                <a:solidFill>
                  <a:srgbClr val="212121"/>
                </a:solidFill>
                <a:highlight>
                  <a:srgbClr val="FFFFFF"/>
                </a:highlight>
                <a:latin typeface="Roboto"/>
                <a:ea typeface="Roboto"/>
                <a:cs typeface="Roboto"/>
                <a:sym typeface="Roboto"/>
              </a:rPr>
              <a:t>2.) Perimeter (P): Bean circumference is defined as the length of its border.</a:t>
            </a:r>
            <a:endParaRPr>
              <a:solidFill>
                <a:srgbClr val="212121"/>
              </a:solidFill>
              <a:highlight>
                <a:srgbClr val="FFFFFF"/>
              </a:highlight>
              <a:latin typeface="Roboto"/>
              <a:ea typeface="Roboto"/>
              <a:cs typeface="Roboto"/>
              <a:sym typeface="Roboto"/>
            </a:endParaRPr>
          </a:p>
          <a:p>
            <a:pPr marL="0" lvl="0" indent="0" algn="l" rtl="0">
              <a:lnSpc>
                <a:spcPct val="120000"/>
              </a:lnSpc>
              <a:spcBef>
                <a:spcPts val="0"/>
              </a:spcBef>
              <a:spcAft>
                <a:spcPts val="0"/>
              </a:spcAft>
              <a:buNone/>
            </a:pPr>
            <a:r>
              <a:rPr lang="en">
                <a:solidFill>
                  <a:srgbClr val="212121"/>
                </a:solidFill>
                <a:highlight>
                  <a:srgbClr val="FFFFFF"/>
                </a:highlight>
                <a:latin typeface="Roboto"/>
                <a:ea typeface="Roboto"/>
                <a:cs typeface="Roboto"/>
                <a:sym typeface="Roboto"/>
              </a:rPr>
              <a:t>3.) Major axis length (L): The distance between the ends of the longest line that can be drawn from a bean.</a:t>
            </a:r>
            <a:endParaRPr>
              <a:solidFill>
                <a:srgbClr val="212121"/>
              </a:solidFill>
              <a:highlight>
                <a:srgbClr val="FFFFFF"/>
              </a:highlight>
              <a:latin typeface="Roboto"/>
              <a:ea typeface="Roboto"/>
              <a:cs typeface="Roboto"/>
              <a:sym typeface="Roboto"/>
            </a:endParaRPr>
          </a:p>
          <a:p>
            <a:pPr marL="0" lvl="0" indent="0" algn="l" rtl="0">
              <a:lnSpc>
                <a:spcPct val="120000"/>
              </a:lnSpc>
              <a:spcBef>
                <a:spcPts val="0"/>
              </a:spcBef>
              <a:spcAft>
                <a:spcPts val="0"/>
              </a:spcAft>
              <a:buNone/>
            </a:pPr>
            <a:r>
              <a:rPr lang="en">
                <a:solidFill>
                  <a:srgbClr val="212121"/>
                </a:solidFill>
                <a:highlight>
                  <a:srgbClr val="FFFFFF"/>
                </a:highlight>
                <a:latin typeface="Roboto"/>
                <a:ea typeface="Roboto"/>
                <a:cs typeface="Roboto"/>
                <a:sym typeface="Roboto"/>
              </a:rPr>
              <a:t>4.) Minor axis length (l): The longest line that can be drawn from the bean while standing perpendicular to the main axis.</a:t>
            </a:r>
            <a:endParaRPr>
              <a:solidFill>
                <a:srgbClr val="212121"/>
              </a:solidFill>
              <a:highlight>
                <a:srgbClr val="FFFFFF"/>
              </a:highlight>
              <a:latin typeface="Roboto"/>
              <a:ea typeface="Roboto"/>
              <a:cs typeface="Roboto"/>
              <a:sym typeface="Roboto"/>
            </a:endParaRPr>
          </a:p>
          <a:p>
            <a:pPr marL="0" lvl="0" indent="0" algn="l" rtl="0">
              <a:lnSpc>
                <a:spcPct val="120000"/>
              </a:lnSpc>
              <a:spcBef>
                <a:spcPts val="0"/>
              </a:spcBef>
              <a:spcAft>
                <a:spcPts val="0"/>
              </a:spcAft>
              <a:buNone/>
            </a:pPr>
            <a:r>
              <a:rPr lang="en">
                <a:solidFill>
                  <a:srgbClr val="212121"/>
                </a:solidFill>
                <a:highlight>
                  <a:srgbClr val="FFFFFF"/>
                </a:highlight>
                <a:latin typeface="Roboto"/>
                <a:ea typeface="Roboto"/>
                <a:cs typeface="Roboto"/>
                <a:sym typeface="Roboto"/>
              </a:rPr>
              <a:t>5.) Aspect ratio (K): Defines the relationship between L and l.</a:t>
            </a:r>
            <a:endParaRPr>
              <a:solidFill>
                <a:srgbClr val="212121"/>
              </a:solidFill>
              <a:highlight>
                <a:srgbClr val="FFFFFF"/>
              </a:highlight>
              <a:latin typeface="Roboto"/>
              <a:ea typeface="Roboto"/>
              <a:cs typeface="Roboto"/>
              <a:sym typeface="Roboto"/>
            </a:endParaRPr>
          </a:p>
          <a:p>
            <a:pPr marL="0" lvl="0" indent="0" algn="l" rtl="0">
              <a:lnSpc>
                <a:spcPct val="120000"/>
              </a:lnSpc>
              <a:spcBef>
                <a:spcPts val="0"/>
              </a:spcBef>
              <a:spcAft>
                <a:spcPts val="0"/>
              </a:spcAft>
              <a:buNone/>
            </a:pPr>
            <a:r>
              <a:rPr lang="en">
                <a:solidFill>
                  <a:srgbClr val="212121"/>
                </a:solidFill>
                <a:highlight>
                  <a:srgbClr val="FFFFFF"/>
                </a:highlight>
                <a:latin typeface="Roboto"/>
                <a:ea typeface="Roboto"/>
                <a:cs typeface="Roboto"/>
                <a:sym typeface="Roboto"/>
              </a:rPr>
              <a:t>6.) Eccentricity (Ec): Eccentricity of the ellipse having the same moments as the region.</a:t>
            </a:r>
            <a:endParaRPr>
              <a:solidFill>
                <a:srgbClr val="212121"/>
              </a:solidFill>
              <a:highlight>
                <a:srgbClr val="FFFFFF"/>
              </a:highlight>
              <a:latin typeface="Roboto"/>
              <a:ea typeface="Roboto"/>
              <a:cs typeface="Roboto"/>
              <a:sym typeface="Roboto"/>
            </a:endParaRPr>
          </a:p>
          <a:p>
            <a:pPr marL="0" lvl="0" indent="0" algn="l" rtl="0">
              <a:lnSpc>
                <a:spcPct val="120000"/>
              </a:lnSpc>
              <a:spcBef>
                <a:spcPts val="0"/>
              </a:spcBef>
              <a:spcAft>
                <a:spcPts val="0"/>
              </a:spcAft>
              <a:buNone/>
            </a:pPr>
            <a:r>
              <a:rPr lang="en">
                <a:solidFill>
                  <a:srgbClr val="212121"/>
                </a:solidFill>
                <a:highlight>
                  <a:srgbClr val="FFFFFF"/>
                </a:highlight>
                <a:latin typeface="Roboto"/>
                <a:ea typeface="Roboto"/>
                <a:cs typeface="Roboto"/>
                <a:sym typeface="Roboto"/>
              </a:rPr>
              <a:t>7.) Convex area (C): Number of pixels in the smallest convex polygon that can contain the area of a bean seed.</a:t>
            </a:r>
            <a:endParaRPr>
              <a:solidFill>
                <a:srgbClr val="212121"/>
              </a:solidFill>
              <a:highlight>
                <a:srgbClr val="FFFFFF"/>
              </a:highlight>
              <a:latin typeface="Roboto"/>
              <a:ea typeface="Roboto"/>
              <a:cs typeface="Roboto"/>
              <a:sym typeface="Roboto"/>
            </a:endParaRPr>
          </a:p>
          <a:p>
            <a:pPr marL="0" lvl="0" indent="0" algn="l" rtl="0">
              <a:lnSpc>
                <a:spcPct val="120000"/>
              </a:lnSpc>
              <a:spcBef>
                <a:spcPts val="0"/>
              </a:spcBef>
              <a:spcAft>
                <a:spcPts val="0"/>
              </a:spcAft>
              <a:buNone/>
            </a:pPr>
            <a:r>
              <a:rPr lang="en">
                <a:solidFill>
                  <a:srgbClr val="212121"/>
                </a:solidFill>
                <a:highlight>
                  <a:srgbClr val="FFFFFF"/>
                </a:highlight>
                <a:latin typeface="Roboto"/>
                <a:ea typeface="Roboto"/>
                <a:cs typeface="Roboto"/>
                <a:sym typeface="Roboto"/>
              </a:rPr>
              <a:t>8.) Equivalent diameter (Ed): The diameter of a circle having the same area as a bean seed area.</a:t>
            </a:r>
            <a:endParaRPr>
              <a:solidFill>
                <a:srgbClr val="212121"/>
              </a:solidFill>
              <a:highlight>
                <a:srgbClr val="FFFFFF"/>
              </a:highlight>
              <a:latin typeface="Roboto"/>
              <a:ea typeface="Roboto"/>
              <a:cs typeface="Roboto"/>
              <a:sym typeface="Roboto"/>
            </a:endParaRPr>
          </a:p>
          <a:p>
            <a:pPr marL="0" lvl="0" indent="0" algn="l" rtl="0">
              <a:lnSpc>
                <a:spcPct val="120000"/>
              </a:lnSpc>
              <a:spcBef>
                <a:spcPts val="0"/>
              </a:spcBef>
              <a:spcAft>
                <a:spcPts val="0"/>
              </a:spcAft>
              <a:buNone/>
            </a:pPr>
            <a:r>
              <a:rPr lang="en">
                <a:solidFill>
                  <a:srgbClr val="212121"/>
                </a:solidFill>
                <a:highlight>
                  <a:srgbClr val="FFFFFF"/>
                </a:highlight>
                <a:latin typeface="Roboto"/>
                <a:ea typeface="Roboto"/>
                <a:cs typeface="Roboto"/>
                <a:sym typeface="Roboto"/>
              </a:rPr>
              <a:t>9.) Extent (Ex): The ratio of the pixels in the bounding box to the bean area.</a:t>
            </a:r>
            <a:endParaRPr>
              <a:solidFill>
                <a:srgbClr val="212121"/>
              </a:solidFill>
              <a:highlight>
                <a:srgbClr val="FFFFFF"/>
              </a:highlight>
              <a:latin typeface="Roboto"/>
              <a:ea typeface="Roboto"/>
              <a:cs typeface="Roboto"/>
              <a:sym typeface="Roboto"/>
            </a:endParaRPr>
          </a:p>
          <a:p>
            <a:pPr marL="0" lvl="0" indent="0" algn="l" rtl="0">
              <a:lnSpc>
                <a:spcPct val="120000"/>
              </a:lnSpc>
              <a:spcBef>
                <a:spcPts val="0"/>
              </a:spcBef>
              <a:spcAft>
                <a:spcPts val="0"/>
              </a:spcAft>
              <a:buNone/>
            </a:pPr>
            <a:r>
              <a:rPr lang="en">
                <a:solidFill>
                  <a:srgbClr val="212121"/>
                </a:solidFill>
                <a:highlight>
                  <a:srgbClr val="FFFFFF"/>
                </a:highlight>
                <a:latin typeface="Roboto"/>
                <a:ea typeface="Roboto"/>
                <a:cs typeface="Roboto"/>
                <a:sym typeface="Roboto"/>
              </a:rPr>
              <a:t>10.)Solidity (S): Also known as convexity. The ratio of the pixels in the convex shell to those found in beans.</a:t>
            </a:r>
            <a:endParaRPr>
              <a:solidFill>
                <a:srgbClr val="212121"/>
              </a:solidFill>
              <a:highlight>
                <a:srgbClr val="FFFFFF"/>
              </a:highlight>
              <a:latin typeface="Roboto"/>
              <a:ea typeface="Roboto"/>
              <a:cs typeface="Roboto"/>
              <a:sym typeface="Roboto"/>
            </a:endParaRPr>
          </a:p>
          <a:p>
            <a:pPr marL="0" lvl="0" indent="0" algn="l" rtl="0">
              <a:lnSpc>
                <a:spcPct val="120000"/>
              </a:lnSpc>
              <a:spcBef>
                <a:spcPts val="0"/>
              </a:spcBef>
              <a:spcAft>
                <a:spcPts val="0"/>
              </a:spcAft>
              <a:buNone/>
            </a:pPr>
            <a:r>
              <a:rPr lang="en">
                <a:solidFill>
                  <a:srgbClr val="212121"/>
                </a:solidFill>
                <a:highlight>
                  <a:srgbClr val="FFFFFF"/>
                </a:highlight>
                <a:latin typeface="Roboto"/>
                <a:ea typeface="Roboto"/>
                <a:cs typeface="Roboto"/>
                <a:sym typeface="Roboto"/>
              </a:rPr>
              <a:t>11.) Roundness (R): Calculated with the following formula: (4piA)/(P^2) </a:t>
            </a:r>
            <a:endParaRPr>
              <a:solidFill>
                <a:srgbClr val="212121"/>
              </a:solidFill>
              <a:highlight>
                <a:srgbClr val="FFFFFF"/>
              </a:highlight>
              <a:latin typeface="Roboto"/>
              <a:ea typeface="Roboto"/>
              <a:cs typeface="Roboto"/>
              <a:sym typeface="Roboto"/>
            </a:endParaRPr>
          </a:p>
          <a:p>
            <a:pPr marL="0" lvl="0" indent="0" algn="l" rtl="0">
              <a:lnSpc>
                <a:spcPct val="120000"/>
              </a:lnSpc>
              <a:spcBef>
                <a:spcPts val="0"/>
              </a:spcBef>
              <a:spcAft>
                <a:spcPts val="0"/>
              </a:spcAft>
              <a:buNone/>
            </a:pPr>
            <a:r>
              <a:rPr lang="en">
                <a:solidFill>
                  <a:srgbClr val="212121"/>
                </a:solidFill>
                <a:highlight>
                  <a:srgbClr val="FFFFFF"/>
                </a:highlight>
                <a:latin typeface="Roboto"/>
                <a:ea typeface="Roboto"/>
                <a:cs typeface="Roboto"/>
                <a:sym typeface="Roboto"/>
              </a:rPr>
              <a:t>12.) Compactness (CO): Measures the roundness of an object: Ed/L</a:t>
            </a:r>
            <a:endParaRPr>
              <a:solidFill>
                <a:srgbClr val="212121"/>
              </a:solidFill>
              <a:highlight>
                <a:srgbClr val="FFFFFF"/>
              </a:highlight>
              <a:latin typeface="Roboto"/>
              <a:ea typeface="Roboto"/>
              <a:cs typeface="Roboto"/>
              <a:sym typeface="Roboto"/>
            </a:endParaRPr>
          </a:p>
          <a:p>
            <a:pPr marL="0" lvl="0" indent="0" algn="l" rtl="0">
              <a:lnSpc>
                <a:spcPct val="120000"/>
              </a:lnSpc>
              <a:spcBef>
                <a:spcPts val="0"/>
              </a:spcBef>
              <a:spcAft>
                <a:spcPts val="0"/>
              </a:spcAft>
              <a:buNone/>
            </a:pPr>
            <a:r>
              <a:rPr lang="en">
                <a:solidFill>
                  <a:srgbClr val="212121"/>
                </a:solidFill>
                <a:highlight>
                  <a:srgbClr val="FFFFFF"/>
                </a:highlight>
                <a:latin typeface="Roboto"/>
                <a:ea typeface="Roboto"/>
                <a:cs typeface="Roboto"/>
                <a:sym typeface="Roboto"/>
              </a:rPr>
              <a:t>13-16.) Shape Factors 1-4 (SF1-4) </a:t>
            </a:r>
            <a:endParaRPr sz="16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30"/>
          <p:cNvPicPr preferRelativeResize="0"/>
          <p:nvPr/>
        </p:nvPicPr>
        <p:blipFill>
          <a:blip r:embed="rId3">
            <a:alphaModFix/>
          </a:blip>
          <a:stretch>
            <a:fillRect/>
          </a:stretch>
        </p:blipFill>
        <p:spPr>
          <a:xfrm>
            <a:off x="114300" y="76200"/>
            <a:ext cx="5368841" cy="4991100"/>
          </a:xfrm>
          <a:prstGeom prst="rect">
            <a:avLst/>
          </a:prstGeom>
          <a:noFill/>
          <a:ln w="9525" cap="flat" cmpd="sng">
            <a:solidFill>
              <a:schemeClr val="dk2"/>
            </a:solidFill>
            <a:prstDash val="solid"/>
            <a:round/>
            <a:headEnd type="none" w="sm" len="sm"/>
            <a:tailEnd type="none" w="sm" len="sm"/>
          </a:ln>
        </p:spPr>
      </p:pic>
      <p:sp>
        <p:nvSpPr>
          <p:cNvPr id="380" name="Google Shape;380;p30"/>
          <p:cNvSpPr txBox="1"/>
          <p:nvPr/>
        </p:nvSpPr>
        <p:spPr>
          <a:xfrm>
            <a:off x="5603550" y="177175"/>
            <a:ext cx="3357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latin typeface="Roboto"/>
                <a:ea typeface="Roboto"/>
                <a:cs typeface="Roboto"/>
                <a:sym typeface="Roboto"/>
              </a:rPr>
              <a:t>The Correlation Matrix on the Full Dataset</a:t>
            </a:r>
            <a:endParaRPr sz="2400" b="1">
              <a:latin typeface="Roboto"/>
              <a:ea typeface="Roboto"/>
              <a:cs typeface="Roboto"/>
              <a:sym typeface="Roboto"/>
            </a:endParaRPr>
          </a:p>
        </p:txBody>
      </p:sp>
      <p:sp>
        <p:nvSpPr>
          <p:cNvPr id="381" name="Google Shape;381;p30"/>
          <p:cNvSpPr txBox="1"/>
          <p:nvPr/>
        </p:nvSpPr>
        <p:spPr>
          <a:xfrm>
            <a:off x="5703575" y="1420175"/>
            <a:ext cx="3114600" cy="2016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Roboto"/>
              <a:buChar char="●"/>
            </a:pPr>
            <a:r>
              <a:rPr lang="en">
                <a:latin typeface="Roboto"/>
                <a:ea typeface="Roboto"/>
                <a:cs typeface="Roboto"/>
                <a:sym typeface="Roboto"/>
              </a:rPr>
              <a:t>Many features are strongly correlated with another features.</a:t>
            </a:r>
            <a:endParaRPr>
              <a:latin typeface="Roboto"/>
              <a:ea typeface="Roboto"/>
              <a:cs typeface="Roboto"/>
              <a:sym typeface="Roboto"/>
            </a:endParaRPr>
          </a:p>
          <a:p>
            <a:pPr marL="457200" lvl="0" indent="-317500" algn="l" rtl="0">
              <a:lnSpc>
                <a:spcPct val="150000"/>
              </a:lnSpc>
              <a:spcBef>
                <a:spcPts val="0"/>
              </a:spcBef>
              <a:spcAft>
                <a:spcPts val="0"/>
              </a:spcAft>
              <a:buSzPts val="1400"/>
              <a:buFont typeface="Roboto"/>
              <a:buChar char="●"/>
            </a:pPr>
            <a:r>
              <a:rPr lang="en">
                <a:latin typeface="Roboto"/>
                <a:ea typeface="Roboto"/>
                <a:cs typeface="Roboto"/>
                <a:sym typeface="Roboto"/>
              </a:rPr>
              <a:t>Some features are ratio transformations of other observed data</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1"/>
          <p:cNvSpPr txBox="1">
            <a:spLocks noGrp="1"/>
          </p:cNvSpPr>
          <p:nvPr>
            <p:ph type="title"/>
          </p:nvPr>
        </p:nvSpPr>
        <p:spPr>
          <a:xfrm>
            <a:off x="457200" y="1656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t>Selected Features</a:t>
            </a:r>
            <a:endParaRPr sz="2800"/>
          </a:p>
        </p:txBody>
      </p:sp>
      <p:sp>
        <p:nvSpPr>
          <p:cNvPr id="387" name="Google Shape;387;p31"/>
          <p:cNvSpPr txBox="1"/>
          <p:nvPr/>
        </p:nvSpPr>
        <p:spPr>
          <a:xfrm>
            <a:off x="283500" y="755400"/>
            <a:ext cx="8577000" cy="3632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212121"/>
                </a:solidFill>
                <a:highlight>
                  <a:srgbClr val="FFFFFF"/>
                </a:highlight>
                <a:latin typeface="Roboto"/>
                <a:ea typeface="Roboto"/>
                <a:cs typeface="Roboto"/>
                <a:sym typeface="Roboto"/>
              </a:rPr>
              <a:t>1) Area (A): The area of a bean zone and the number of pixels within its boundaries.</a:t>
            </a:r>
            <a:endParaRPr>
              <a:solidFill>
                <a:srgbClr val="212121"/>
              </a:solidFill>
              <a:highlight>
                <a:srgbClr val="FFFFFF"/>
              </a:highlight>
              <a:latin typeface="Roboto"/>
              <a:ea typeface="Roboto"/>
              <a:cs typeface="Roboto"/>
              <a:sym typeface="Roboto"/>
            </a:endParaRPr>
          </a:p>
          <a:p>
            <a:pPr marL="0" lvl="0" indent="0" algn="l" rtl="0">
              <a:lnSpc>
                <a:spcPct val="150000"/>
              </a:lnSpc>
              <a:spcBef>
                <a:spcPts val="0"/>
              </a:spcBef>
              <a:spcAft>
                <a:spcPts val="0"/>
              </a:spcAft>
              <a:buNone/>
            </a:pPr>
            <a:r>
              <a:rPr lang="en">
                <a:solidFill>
                  <a:srgbClr val="212121"/>
                </a:solidFill>
                <a:highlight>
                  <a:srgbClr val="FFFFFF"/>
                </a:highlight>
                <a:latin typeface="Roboto"/>
                <a:ea typeface="Roboto"/>
                <a:cs typeface="Roboto"/>
                <a:sym typeface="Roboto"/>
              </a:rPr>
              <a:t>2) Perimeter (P): Bean circumference is defined as the length of its border.</a:t>
            </a:r>
            <a:endParaRPr>
              <a:solidFill>
                <a:srgbClr val="212121"/>
              </a:solidFill>
              <a:highlight>
                <a:srgbClr val="FFFFFF"/>
              </a:highlight>
              <a:latin typeface="Roboto"/>
              <a:ea typeface="Roboto"/>
              <a:cs typeface="Roboto"/>
              <a:sym typeface="Roboto"/>
            </a:endParaRPr>
          </a:p>
          <a:p>
            <a:pPr marL="0" lvl="0" indent="0" algn="l" rtl="0">
              <a:lnSpc>
                <a:spcPct val="150000"/>
              </a:lnSpc>
              <a:spcBef>
                <a:spcPts val="0"/>
              </a:spcBef>
              <a:spcAft>
                <a:spcPts val="0"/>
              </a:spcAft>
              <a:buNone/>
            </a:pPr>
            <a:r>
              <a:rPr lang="en">
                <a:solidFill>
                  <a:srgbClr val="212121"/>
                </a:solidFill>
                <a:highlight>
                  <a:srgbClr val="FFFFFF"/>
                </a:highlight>
                <a:latin typeface="Roboto"/>
                <a:ea typeface="Roboto"/>
                <a:cs typeface="Roboto"/>
                <a:sym typeface="Roboto"/>
              </a:rPr>
              <a:t>3) Major axis length (L): The distance between the ends of the longest line that can be drawn from a bean.</a:t>
            </a:r>
            <a:endParaRPr>
              <a:solidFill>
                <a:srgbClr val="212121"/>
              </a:solidFill>
              <a:highlight>
                <a:srgbClr val="FFFFFF"/>
              </a:highlight>
              <a:latin typeface="Roboto"/>
              <a:ea typeface="Roboto"/>
              <a:cs typeface="Roboto"/>
              <a:sym typeface="Roboto"/>
            </a:endParaRPr>
          </a:p>
          <a:p>
            <a:pPr marL="0" lvl="0" indent="0" algn="l" rtl="0">
              <a:lnSpc>
                <a:spcPct val="150000"/>
              </a:lnSpc>
              <a:spcBef>
                <a:spcPts val="0"/>
              </a:spcBef>
              <a:spcAft>
                <a:spcPts val="0"/>
              </a:spcAft>
              <a:buNone/>
            </a:pPr>
            <a:r>
              <a:rPr lang="en">
                <a:solidFill>
                  <a:srgbClr val="212121"/>
                </a:solidFill>
                <a:highlight>
                  <a:srgbClr val="FFFFFF"/>
                </a:highlight>
                <a:latin typeface="Roboto"/>
                <a:ea typeface="Roboto"/>
                <a:cs typeface="Roboto"/>
                <a:sym typeface="Roboto"/>
              </a:rPr>
              <a:t>4) Minor axis length (l): The longest line that can be drawn from the bean while standing perpendicular to the main axis.</a:t>
            </a:r>
            <a:endParaRPr>
              <a:solidFill>
                <a:srgbClr val="212121"/>
              </a:solidFill>
              <a:highlight>
                <a:srgbClr val="FFFFFF"/>
              </a:highlight>
              <a:latin typeface="Roboto"/>
              <a:ea typeface="Roboto"/>
              <a:cs typeface="Roboto"/>
              <a:sym typeface="Roboto"/>
            </a:endParaRPr>
          </a:p>
          <a:p>
            <a:pPr marL="0" lvl="0" indent="0" algn="l" rtl="0">
              <a:lnSpc>
                <a:spcPct val="150000"/>
              </a:lnSpc>
              <a:spcBef>
                <a:spcPts val="0"/>
              </a:spcBef>
              <a:spcAft>
                <a:spcPts val="0"/>
              </a:spcAft>
              <a:buNone/>
            </a:pPr>
            <a:r>
              <a:rPr lang="en">
                <a:solidFill>
                  <a:srgbClr val="212121"/>
                </a:solidFill>
                <a:highlight>
                  <a:srgbClr val="FFFFFF"/>
                </a:highlight>
                <a:latin typeface="Roboto"/>
                <a:ea typeface="Roboto"/>
                <a:cs typeface="Roboto"/>
                <a:sym typeface="Roboto"/>
              </a:rPr>
              <a:t>5) Eccentricity (Ec): Eccentricity of the ellipse having the same moments as the region.</a:t>
            </a:r>
            <a:endParaRPr>
              <a:solidFill>
                <a:srgbClr val="212121"/>
              </a:solidFill>
              <a:highlight>
                <a:srgbClr val="FFFFFF"/>
              </a:highlight>
              <a:latin typeface="Roboto"/>
              <a:ea typeface="Roboto"/>
              <a:cs typeface="Roboto"/>
              <a:sym typeface="Roboto"/>
            </a:endParaRPr>
          </a:p>
          <a:p>
            <a:pPr marL="0" lvl="0" indent="0" algn="l" rtl="0">
              <a:lnSpc>
                <a:spcPct val="150000"/>
              </a:lnSpc>
              <a:spcBef>
                <a:spcPts val="0"/>
              </a:spcBef>
              <a:spcAft>
                <a:spcPts val="0"/>
              </a:spcAft>
              <a:buNone/>
            </a:pPr>
            <a:r>
              <a:rPr lang="en">
                <a:solidFill>
                  <a:srgbClr val="212121"/>
                </a:solidFill>
                <a:highlight>
                  <a:srgbClr val="FFFFFF"/>
                </a:highlight>
                <a:latin typeface="Roboto"/>
                <a:ea typeface="Roboto"/>
                <a:cs typeface="Roboto"/>
                <a:sym typeface="Roboto"/>
              </a:rPr>
              <a:t>6) Convex area (C): Number of pixels in the smallest convex polygon that can contain the area of a bean seed.</a:t>
            </a:r>
            <a:endParaRPr>
              <a:solidFill>
                <a:srgbClr val="212121"/>
              </a:solidFill>
              <a:highlight>
                <a:srgbClr val="FFFFFF"/>
              </a:highlight>
              <a:latin typeface="Roboto"/>
              <a:ea typeface="Roboto"/>
              <a:cs typeface="Roboto"/>
              <a:sym typeface="Roboto"/>
            </a:endParaRPr>
          </a:p>
          <a:p>
            <a:pPr marL="0" lvl="0" indent="0" algn="l" rtl="0">
              <a:lnSpc>
                <a:spcPct val="150000"/>
              </a:lnSpc>
              <a:spcBef>
                <a:spcPts val="0"/>
              </a:spcBef>
              <a:spcAft>
                <a:spcPts val="0"/>
              </a:spcAft>
              <a:buNone/>
            </a:pPr>
            <a:r>
              <a:rPr lang="en">
                <a:solidFill>
                  <a:srgbClr val="212121"/>
                </a:solidFill>
                <a:highlight>
                  <a:srgbClr val="FFFFFF"/>
                </a:highlight>
                <a:latin typeface="Roboto"/>
                <a:ea typeface="Roboto"/>
                <a:cs typeface="Roboto"/>
                <a:sym typeface="Roboto"/>
              </a:rPr>
              <a:t>7) Extent (Ex): The ratio of the pixels in the bounding box to the bean area.</a:t>
            </a:r>
            <a:endParaRPr>
              <a:solidFill>
                <a:srgbClr val="212121"/>
              </a:solidFill>
              <a:highlight>
                <a:srgbClr val="FFFFFF"/>
              </a:highlight>
              <a:latin typeface="Roboto"/>
              <a:ea typeface="Roboto"/>
              <a:cs typeface="Roboto"/>
              <a:sym typeface="Roboto"/>
            </a:endParaRPr>
          </a:p>
          <a:p>
            <a:pPr marL="0" lvl="0" indent="0" algn="l" rtl="0">
              <a:lnSpc>
                <a:spcPct val="150000"/>
              </a:lnSpc>
              <a:spcBef>
                <a:spcPts val="0"/>
              </a:spcBef>
              <a:spcAft>
                <a:spcPts val="0"/>
              </a:spcAft>
              <a:buNone/>
            </a:pPr>
            <a:r>
              <a:rPr lang="en">
                <a:solidFill>
                  <a:srgbClr val="212121"/>
                </a:solidFill>
                <a:highlight>
                  <a:srgbClr val="FFFFFF"/>
                </a:highlight>
                <a:latin typeface="Roboto"/>
                <a:ea typeface="Roboto"/>
                <a:cs typeface="Roboto"/>
                <a:sym typeface="Roboto"/>
              </a:rPr>
              <a:t>8) Solidity (S): Also known as convexity. The ratio of the pixels in the convex shell to those found in beans.</a:t>
            </a:r>
            <a:endParaRPr>
              <a:solidFill>
                <a:srgbClr val="212121"/>
              </a:solidFill>
              <a:highlight>
                <a:srgbClr val="FFFFFF"/>
              </a:highlight>
              <a:latin typeface="Roboto"/>
              <a:ea typeface="Roboto"/>
              <a:cs typeface="Roboto"/>
              <a:sym typeface="Roboto"/>
            </a:endParaRPr>
          </a:p>
          <a:p>
            <a:pPr marL="0" lvl="0" indent="0" algn="l" rtl="0">
              <a:lnSpc>
                <a:spcPct val="150000"/>
              </a:lnSpc>
              <a:spcBef>
                <a:spcPts val="0"/>
              </a:spcBef>
              <a:spcAft>
                <a:spcPts val="0"/>
              </a:spcAft>
              <a:buNone/>
            </a:pPr>
            <a:r>
              <a:rPr lang="en">
                <a:solidFill>
                  <a:srgbClr val="212121"/>
                </a:solidFill>
                <a:highlight>
                  <a:srgbClr val="FFFFFF"/>
                </a:highlight>
                <a:latin typeface="Roboto"/>
                <a:ea typeface="Roboto"/>
                <a:cs typeface="Roboto"/>
                <a:sym typeface="Roboto"/>
              </a:rPr>
              <a:t>9) Roundness (R): Calculated with the following formula: (4*A)/(P^2) </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93" name="Google Shape;393;p32"/>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94" name="Google Shape;394;p32"/>
          <p:cNvPicPr preferRelativeResize="0"/>
          <p:nvPr/>
        </p:nvPicPr>
        <p:blipFill>
          <a:blip r:embed="rId3">
            <a:alphaModFix/>
          </a:blip>
          <a:stretch>
            <a:fillRect/>
          </a:stretch>
        </p:blipFill>
        <p:spPr>
          <a:xfrm>
            <a:off x="621838" y="178700"/>
            <a:ext cx="7900326" cy="4964799"/>
          </a:xfrm>
          <a:prstGeom prst="rect">
            <a:avLst/>
          </a:prstGeom>
          <a:noFill/>
          <a:ln>
            <a:noFill/>
          </a:ln>
        </p:spPr>
      </p:pic>
      <p:grpSp>
        <p:nvGrpSpPr>
          <p:cNvPr id="395" name="Google Shape;395;p32"/>
          <p:cNvGrpSpPr/>
          <p:nvPr/>
        </p:nvGrpSpPr>
        <p:grpSpPr>
          <a:xfrm>
            <a:off x="913750" y="178700"/>
            <a:ext cx="4470950" cy="4588300"/>
            <a:chOff x="913750" y="178700"/>
            <a:chExt cx="4470950" cy="4588300"/>
          </a:xfrm>
        </p:grpSpPr>
        <p:sp>
          <p:nvSpPr>
            <p:cNvPr id="396" name="Google Shape;396;p32"/>
            <p:cNvSpPr/>
            <p:nvPr/>
          </p:nvSpPr>
          <p:spPr>
            <a:xfrm>
              <a:off x="913750" y="178700"/>
              <a:ext cx="1684500" cy="22245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p:nvPr/>
          </p:nvSpPr>
          <p:spPr>
            <a:xfrm>
              <a:off x="1747650" y="2571750"/>
              <a:ext cx="1684500" cy="2166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a:off x="2805825" y="178700"/>
              <a:ext cx="1684500" cy="22245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3601200" y="2542500"/>
              <a:ext cx="1783500" cy="22245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animEffect transition="in" filter="fade">
                                      <p:cBhvr>
                                        <p:cTn id="7" dur="1000"/>
                                        <p:tgtEl>
                                          <p:spTgt spid="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3"/>
          <p:cNvSpPr txBox="1">
            <a:spLocks noGrp="1"/>
          </p:cNvSpPr>
          <p:nvPr>
            <p:ph type="title"/>
          </p:nvPr>
        </p:nvSpPr>
        <p:spPr>
          <a:xfrm>
            <a:off x="5189225" y="142525"/>
            <a:ext cx="3640500" cy="114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Correlation Plot of the Processed Dataset</a:t>
            </a:r>
            <a:endParaRPr/>
          </a:p>
        </p:txBody>
      </p:sp>
      <p:sp>
        <p:nvSpPr>
          <p:cNvPr id="405" name="Google Shape;405;p33"/>
          <p:cNvSpPr txBox="1"/>
          <p:nvPr/>
        </p:nvSpPr>
        <p:spPr>
          <a:xfrm>
            <a:off x="5189225" y="1163000"/>
            <a:ext cx="3454800" cy="723300"/>
          </a:xfrm>
          <a:prstGeom prst="rect">
            <a:avLst/>
          </a:prstGeom>
          <a:noFill/>
          <a:ln>
            <a:noFill/>
          </a:ln>
        </p:spPr>
        <p:txBody>
          <a:bodyPr spcFirstLastPara="1" wrap="square" lIns="91425" tIns="91425" rIns="91425" bIns="91425" anchor="t" anchorCtr="0">
            <a:spAutoFit/>
          </a:bodyPr>
          <a:lstStyle/>
          <a:p>
            <a:pPr marL="457200" lvl="0" indent="-311150" algn="l" rtl="0">
              <a:lnSpc>
                <a:spcPct val="150000"/>
              </a:lnSpc>
              <a:spcBef>
                <a:spcPts val="0"/>
              </a:spcBef>
              <a:spcAft>
                <a:spcPts val="0"/>
              </a:spcAft>
              <a:buClr>
                <a:srgbClr val="424242"/>
              </a:buClr>
              <a:buSzPts val="1300"/>
              <a:buFont typeface="Nunito"/>
              <a:buChar char="●"/>
            </a:pPr>
            <a:r>
              <a:rPr lang="en">
                <a:solidFill>
                  <a:srgbClr val="212121"/>
                </a:solidFill>
                <a:highlight>
                  <a:srgbClr val="FFFFFF"/>
                </a:highlight>
                <a:latin typeface="Roboto"/>
                <a:ea typeface="Roboto"/>
                <a:cs typeface="Roboto"/>
                <a:sym typeface="Roboto"/>
              </a:rPr>
              <a:t>13611 x 17 ==&gt;  5799 x 10</a:t>
            </a:r>
            <a:endParaRPr>
              <a:solidFill>
                <a:srgbClr val="212121"/>
              </a:solidFill>
              <a:highlight>
                <a:srgbClr val="FFFFFF"/>
              </a:highlight>
              <a:latin typeface="Roboto"/>
              <a:ea typeface="Roboto"/>
              <a:cs typeface="Roboto"/>
              <a:sym typeface="Roboto"/>
            </a:endParaRPr>
          </a:p>
          <a:p>
            <a:pPr marL="457200" lvl="0" indent="-311150" algn="l" rtl="0">
              <a:lnSpc>
                <a:spcPct val="150000"/>
              </a:lnSpc>
              <a:spcBef>
                <a:spcPts val="0"/>
              </a:spcBef>
              <a:spcAft>
                <a:spcPts val="0"/>
              </a:spcAft>
              <a:buClr>
                <a:srgbClr val="212121"/>
              </a:buClr>
              <a:buSzPts val="1300"/>
              <a:buFont typeface="Roboto"/>
              <a:buChar char="●"/>
            </a:pPr>
            <a:r>
              <a:rPr lang="en">
                <a:solidFill>
                  <a:srgbClr val="212121"/>
                </a:solidFill>
                <a:highlight>
                  <a:srgbClr val="FFFFFF"/>
                </a:highlight>
                <a:latin typeface="Roboto"/>
                <a:ea typeface="Roboto"/>
                <a:cs typeface="Roboto"/>
                <a:sym typeface="Roboto"/>
              </a:rPr>
              <a:t>4 Classes of Bean and 9 features</a:t>
            </a:r>
            <a:endParaRPr>
              <a:solidFill>
                <a:srgbClr val="212121"/>
              </a:solidFill>
              <a:highlight>
                <a:srgbClr val="FFFFFF"/>
              </a:highlight>
              <a:latin typeface="Roboto"/>
              <a:ea typeface="Roboto"/>
              <a:cs typeface="Roboto"/>
              <a:sym typeface="Roboto"/>
            </a:endParaRPr>
          </a:p>
        </p:txBody>
      </p:sp>
      <p:graphicFrame>
        <p:nvGraphicFramePr>
          <p:cNvPr id="406" name="Google Shape;406;p33"/>
          <p:cNvGraphicFramePr/>
          <p:nvPr/>
        </p:nvGraphicFramePr>
        <p:xfrm>
          <a:off x="5471675" y="1978275"/>
          <a:ext cx="3057025" cy="2752125"/>
        </p:xfrm>
        <a:graphic>
          <a:graphicData uri="http://schemas.openxmlformats.org/drawingml/2006/table">
            <a:tbl>
              <a:tblPr>
                <a:noFill/>
                <a:tableStyleId>{E2933F81-3133-4EA8-8282-1E229340515D}</a:tableStyleId>
              </a:tblPr>
              <a:tblGrid>
                <a:gridCol w="1846150">
                  <a:extLst>
                    <a:ext uri="{9D8B030D-6E8A-4147-A177-3AD203B41FA5}">
                      <a16:colId xmlns:a16="http://schemas.microsoft.com/office/drawing/2014/main" val="20000"/>
                    </a:ext>
                  </a:extLst>
                </a:gridCol>
                <a:gridCol w="1210875">
                  <a:extLst>
                    <a:ext uri="{9D8B030D-6E8A-4147-A177-3AD203B41FA5}">
                      <a16:colId xmlns:a16="http://schemas.microsoft.com/office/drawing/2014/main" val="20001"/>
                    </a:ext>
                  </a:extLst>
                </a:gridCol>
              </a:tblGrid>
              <a:tr h="550425">
                <a:tc>
                  <a:txBody>
                    <a:bodyPr/>
                    <a:lstStyle/>
                    <a:p>
                      <a:pPr marL="0" lvl="0" indent="0" algn="l" rtl="0">
                        <a:spcBef>
                          <a:spcPts val="0"/>
                        </a:spcBef>
                        <a:spcAft>
                          <a:spcPts val="0"/>
                        </a:spcAft>
                        <a:buNone/>
                      </a:pPr>
                      <a:r>
                        <a:rPr lang="en" b="1"/>
                        <a:t>Class</a:t>
                      </a:r>
                      <a:endParaRPr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5B9BD5"/>
                    </a:solidFill>
                  </a:tcPr>
                </a:tc>
                <a:tc>
                  <a:txBody>
                    <a:bodyPr/>
                    <a:lstStyle/>
                    <a:p>
                      <a:pPr marL="0" lvl="0" indent="0" algn="ctr" rtl="0">
                        <a:spcBef>
                          <a:spcPts val="0"/>
                        </a:spcBef>
                        <a:spcAft>
                          <a:spcPts val="0"/>
                        </a:spcAft>
                        <a:buNone/>
                      </a:pPr>
                      <a:r>
                        <a:rPr lang="en" b="1"/>
                        <a:t>n</a:t>
                      </a:r>
                      <a:endParaRPr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5B9BD5"/>
                    </a:solidFill>
                  </a:tcPr>
                </a:tc>
                <a:extLst>
                  <a:ext uri="{0D108BD9-81ED-4DB2-BD59-A6C34878D82A}">
                    <a16:rowId xmlns:a16="http://schemas.microsoft.com/office/drawing/2014/main" val="10000"/>
                  </a:ext>
                </a:extLst>
              </a:tr>
              <a:tr h="550425">
                <a:tc>
                  <a:txBody>
                    <a:bodyPr/>
                    <a:lstStyle/>
                    <a:p>
                      <a:pPr marL="0" lvl="0" indent="0" algn="l" rtl="0">
                        <a:spcBef>
                          <a:spcPts val="0"/>
                        </a:spcBef>
                        <a:spcAft>
                          <a:spcPts val="0"/>
                        </a:spcAft>
                        <a:buNone/>
                      </a:pPr>
                      <a:r>
                        <a:rPr lang="en"/>
                        <a:t>Barbunya</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DEBF7"/>
                    </a:solidFill>
                  </a:tcPr>
                </a:tc>
                <a:tc>
                  <a:txBody>
                    <a:bodyPr/>
                    <a:lstStyle/>
                    <a:p>
                      <a:pPr marL="0" lvl="0" indent="0" algn="l" rtl="0">
                        <a:spcBef>
                          <a:spcPts val="0"/>
                        </a:spcBef>
                        <a:spcAft>
                          <a:spcPts val="0"/>
                        </a:spcAft>
                        <a:buNone/>
                      </a:pPr>
                      <a:r>
                        <a:rPr lang="en"/>
                        <a:t>1322</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DEBF7"/>
                    </a:solidFill>
                  </a:tcPr>
                </a:tc>
                <a:extLst>
                  <a:ext uri="{0D108BD9-81ED-4DB2-BD59-A6C34878D82A}">
                    <a16:rowId xmlns:a16="http://schemas.microsoft.com/office/drawing/2014/main" val="10001"/>
                  </a:ext>
                </a:extLst>
              </a:tr>
              <a:tr h="550425">
                <a:tc>
                  <a:txBody>
                    <a:bodyPr/>
                    <a:lstStyle/>
                    <a:p>
                      <a:pPr marL="0" lvl="0" indent="0" algn="l" rtl="0">
                        <a:spcBef>
                          <a:spcPts val="0"/>
                        </a:spcBef>
                        <a:spcAft>
                          <a:spcPts val="0"/>
                        </a:spcAft>
                        <a:buNone/>
                      </a:pPr>
                      <a:r>
                        <a:rPr lang="en"/>
                        <a:t>Bombay</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t>522</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50425">
                <a:tc>
                  <a:txBody>
                    <a:bodyPr/>
                    <a:lstStyle/>
                    <a:p>
                      <a:pPr marL="0" lvl="0" indent="0" algn="l" rtl="0">
                        <a:spcBef>
                          <a:spcPts val="0"/>
                        </a:spcBef>
                        <a:spcAft>
                          <a:spcPts val="0"/>
                        </a:spcAft>
                        <a:buNone/>
                      </a:pPr>
                      <a:r>
                        <a:rPr lang="en"/>
                        <a:t>Horoz</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DEBF7"/>
                    </a:solidFill>
                  </a:tcPr>
                </a:tc>
                <a:tc>
                  <a:txBody>
                    <a:bodyPr/>
                    <a:lstStyle/>
                    <a:p>
                      <a:pPr marL="0" lvl="0" indent="0" algn="l" rtl="0">
                        <a:spcBef>
                          <a:spcPts val="0"/>
                        </a:spcBef>
                        <a:spcAft>
                          <a:spcPts val="0"/>
                        </a:spcAft>
                        <a:buNone/>
                      </a:pPr>
                      <a:r>
                        <a:rPr lang="en"/>
                        <a:t>1928</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DDEBF7"/>
                    </a:solidFill>
                  </a:tcPr>
                </a:tc>
                <a:extLst>
                  <a:ext uri="{0D108BD9-81ED-4DB2-BD59-A6C34878D82A}">
                    <a16:rowId xmlns:a16="http://schemas.microsoft.com/office/drawing/2014/main" val="10003"/>
                  </a:ext>
                </a:extLst>
              </a:tr>
              <a:tr h="550425">
                <a:tc>
                  <a:txBody>
                    <a:bodyPr/>
                    <a:lstStyle/>
                    <a:p>
                      <a:pPr marL="0" lvl="0" indent="0" algn="l" rtl="0">
                        <a:spcBef>
                          <a:spcPts val="0"/>
                        </a:spcBef>
                        <a:spcAft>
                          <a:spcPts val="0"/>
                        </a:spcAft>
                        <a:buNone/>
                      </a:pPr>
                      <a:r>
                        <a:rPr lang="en"/>
                        <a:t>Seker</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t>2027</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407" name="Google Shape;407;p33"/>
          <p:cNvPicPr preferRelativeResize="0"/>
          <p:nvPr/>
        </p:nvPicPr>
        <p:blipFill>
          <a:blip r:embed="rId3">
            <a:alphaModFix/>
          </a:blip>
          <a:stretch>
            <a:fillRect/>
          </a:stretch>
        </p:blipFill>
        <p:spPr>
          <a:xfrm>
            <a:off x="207350" y="329875"/>
            <a:ext cx="4884429" cy="4483753"/>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atistics &amp; Results Infographics by Slidesgo">
  <a:themeElements>
    <a:clrScheme name="Simple Light">
      <a:dk1>
        <a:srgbClr val="272727"/>
      </a:dk1>
      <a:lt1>
        <a:srgbClr val="FFFFFF"/>
      </a:lt1>
      <a:dk2>
        <a:srgbClr val="595959"/>
      </a:dk2>
      <a:lt2>
        <a:srgbClr val="DDDDDD"/>
      </a:lt2>
      <a:accent1>
        <a:srgbClr val="A4EBFC"/>
      </a:accent1>
      <a:accent2>
        <a:srgbClr val="52DEFF"/>
      </a:accent2>
      <a:accent3>
        <a:srgbClr val="3DC6EF"/>
      </a:accent3>
      <a:accent4>
        <a:srgbClr val="2F91D6"/>
      </a:accent4>
      <a:accent5>
        <a:srgbClr val="0071BC"/>
      </a:accent5>
      <a:accent6>
        <a:srgbClr val="003E78"/>
      </a:accent6>
      <a:hlink>
        <a:srgbClr val="0035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2547</Words>
  <Application>Microsoft Office PowerPoint</Application>
  <PresentationFormat>On-screen Show (16:9)</PresentationFormat>
  <Paragraphs>266</Paragraphs>
  <Slides>44</Slides>
  <Notes>44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44</vt:i4>
      </vt:variant>
    </vt:vector>
  </HeadingPairs>
  <TitlesOfParts>
    <vt:vector size="53" baseType="lpstr">
      <vt:lpstr>Maven Pro</vt:lpstr>
      <vt:lpstr>Nunito</vt:lpstr>
      <vt:lpstr>Roboto</vt:lpstr>
      <vt:lpstr>Fira Sans Extra Condensed</vt:lpstr>
      <vt:lpstr>Arial</vt:lpstr>
      <vt:lpstr>Fira Sans Extra Condensed Medium</vt:lpstr>
      <vt:lpstr>Fira Sans</vt:lpstr>
      <vt:lpstr>Momentum</vt:lpstr>
      <vt:lpstr>Statistics &amp; Results Infographics by Slidesgo</vt:lpstr>
      <vt:lpstr>Stats140 Multivariate Analysis Final Project</vt:lpstr>
      <vt:lpstr>Dataset: Dry Bean</vt:lpstr>
      <vt:lpstr>Table of Contents</vt:lpstr>
      <vt:lpstr>Exploratory Data Analysis</vt:lpstr>
      <vt:lpstr>Features In the Dataset</vt:lpstr>
      <vt:lpstr>PowerPoint Presentation</vt:lpstr>
      <vt:lpstr>Selected Features</vt:lpstr>
      <vt:lpstr>PowerPoint Presentation</vt:lpstr>
      <vt:lpstr>Correlation Plot of the Processed Dataset</vt:lpstr>
      <vt:lpstr>Descriptive statistics </vt:lpstr>
      <vt:lpstr>QQ-plots</vt:lpstr>
      <vt:lpstr>PowerPoint Presentation</vt:lpstr>
      <vt:lpstr>Histogram for Perimeter               </vt:lpstr>
      <vt:lpstr>Boxplot of ALL Features by Class</vt:lpstr>
      <vt:lpstr>Supervised Learning  - KNN</vt:lpstr>
      <vt:lpstr>Label Data</vt:lpstr>
      <vt:lpstr>Train Test Split</vt:lpstr>
      <vt:lpstr>KNN Classification</vt:lpstr>
      <vt:lpstr>Confusion Matrix &amp; Statistics</vt:lpstr>
      <vt:lpstr>True Label      </vt:lpstr>
      <vt:lpstr>Supervised Learning  - LDA</vt:lpstr>
      <vt:lpstr>PowerPoint Presentation</vt:lpstr>
      <vt:lpstr>LDA Coefficient</vt:lpstr>
      <vt:lpstr>LDA Direction</vt:lpstr>
      <vt:lpstr>Using all features</vt:lpstr>
      <vt:lpstr>Unsupervised Learning  - K means</vt:lpstr>
      <vt:lpstr>“Unlabeled” Data</vt:lpstr>
      <vt:lpstr>K Means</vt:lpstr>
      <vt:lpstr>Unsupervised Learning  - PCA</vt:lpstr>
      <vt:lpstr>Standardize the Data</vt:lpstr>
      <vt:lpstr>PCA loadings</vt:lpstr>
      <vt:lpstr>Number of Components</vt:lpstr>
      <vt:lpstr>PowerPoint Presentation</vt:lpstr>
      <vt:lpstr>   PCA -K mean Cluster</vt:lpstr>
      <vt:lpstr>PowerPoint Presentation</vt:lpstr>
      <vt:lpstr>PCA, K mean With Normal Data</vt:lpstr>
      <vt:lpstr>PowerPoint Presentation</vt:lpstr>
      <vt:lpstr>Comparison Between Standardized  Data  and Real Data</vt:lpstr>
      <vt:lpstr>PowerPoint Presentation</vt:lpstr>
      <vt:lpstr>KNN vs K Means </vt:lpstr>
      <vt:lpstr>KNN         </vt:lpstr>
      <vt:lpstr>LDA vs PCA </vt:lpstr>
      <vt:lpstr>LDA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Stats140 Multivariate Analysis Final Project</dc:title>
  <cp:lastModifiedBy>Owen Lin</cp:lastModifiedBy>
  <cp:revision>1</cp:revision>
  <dcterms:modified xsi:type="dcterms:W3CDTF">2023-09-07T05:54:27Z</dcterms:modified>
</cp:coreProperties>
</file>